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4"/>
    <p:sldMasterId id="2147483729" r:id="rId5"/>
  </p:sldMasterIdLst>
  <p:notesMasterIdLst>
    <p:notesMasterId r:id="rId57"/>
  </p:notesMasterIdLst>
  <p:handoutMasterIdLst>
    <p:handoutMasterId r:id="rId58"/>
  </p:handoutMasterIdLst>
  <p:sldIdLst>
    <p:sldId id="381" r:id="rId6"/>
    <p:sldId id="471" r:id="rId7"/>
    <p:sldId id="472" r:id="rId8"/>
    <p:sldId id="473" r:id="rId9"/>
    <p:sldId id="474" r:id="rId10"/>
    <p:sldId id="403" r:id="rId11"/>
    <p:sldId id="468" r:id="rId12"/>
    <p:sldId id="423" r:id="rId13"/>
    <p:sldId id="424" r:id="rId14"/>
    <p:sldId id="425" r:id="rId15"/>
    <p:sldId id="469" r:id="rId16"/>
    <p:sldId id="366" r:id="rId17"/>
    <p:sldId id="466" r:id="rId18"/>
    <p:sldId id="365" r:id="rId19"/>
    <p:sldId id="367" r:id="rId20"/>
    <p:sldId id="357" r:id="rId21"/>
    <p:sldId id="359" r:id="rId22"/>
    <p:sldId id="475" r:id="rId23"/>
    <p:sldId id="390" r:id="rId24"/>
    <p:sldId id="387" r:id="rId25"/>
    <p:sldId id="382" r:id="rId26"/>
    <p:sldId id="448" r:id="rId27"/>
    <p:sldId id="439" r:id="rId28"/>
    <p:sldId id="449" r:id="rId29"/>
    <p:sldId id="440" r:id="rId30"/>
    <p:sldId id="470" r:id="rId31"/>
    <p:sldId id="404" r:id="rId32"/>
    <p:sldId id="405" r:id="rId33"/>
    <p:sldId id="406" r:id="rId34"/>
    <p:sldId id="427" r:id="rId35"/>
    <p:sldId id="410" r:id="rId36"/>
    <p:sldId id="428" r:id="rId37"/>
    <p:sldId id="429" r:id="rId38"/>
    <p:sldId id="430" r:id="rId39"/>
    <p:sldId id="446" r:id="rId40"/>
    <p:sldId id="459" r:id="rId41"/>
    <p:sldId id="467" r:id="rId42"/>
    <p:sldId id="450" r:id="rId43"/>
    <p:sldId id="422" r:id="rId44"/>
    <p:sldId id="370" r:id="rId45"/>
    <p:sldId id="411" r:id="rId46"/>
    <p:sldId id="413" r:id="rId47"/>
    <p:sldId id="414" r:id="rId48"/>
    <p:sldId id="431" r:id="rId49"/>
    <p:sldId id="465" r:id="rId50"/>
    <p:sldId id="434" r:id="rId51"/>
    <p:sldId id="432" r:id="rId52"/>
    <p:sldId id="433" r:id="rId53"/>
    <p:sldId id="464" r:id="rId54"/>
    <p:sldId id="462" r:id="rId55"/>
    <p:sldId id="476" r:id="rId56"/>
  </p:sldIdLst>
  <p:sldSz cx="9144000" cy="6858000" type="screen4x3"/>
  <p:notesSz cx="6997700" cy="9283700"/>
  <p:custShowLst>
    <p:custShow name="Animated" id="0">
      <p:sldLst>
        <p:sld r:id="rId6"/>
        <p:sld r:id="rId11"/>
        <p:sld r:id="rId45"/>
        <p:sld r:id="rId46"/>
        <p:sld r:id="rId47"/>
        <p:sld r:id="rId48"/>
        <p:sld r:id="rId49"/>
        <p:sld r:id="rId51"/>
        <p:sld r:id="rId52"/>
        <p:sld r:id="rId53"/>
        <p:sld r:id="rId44"/>
        <p:sld r:id="rId17"/>
        <p:sld r:id="rId19"/>
        <p:sld r:id="rId13"/>
        <p:sld r:id="rId14"/>
        <p:sld r:id="rId15"/>
        <p:sld r:id="rId21"/>
        <p:sld r:id="rId22"/>
        <p:sld r:id="rId24"/>
        <p:sld r:id="rId25"/>
        <p:sld r:id="rId26"/>
        <p:sld r:id="rId35"/>
        <p:sld r:id="rId36"/>
        <p:sld r:id="rId37"/>
        <p:sld r:id="rId38"/>
        <p:sld r:id="rId39"/>
        <p:sld r:id="rId32"/>
        <p:sld r:id="rId33"/>
        <p:sld r:id="rId34"/>
        <p:sld r:id="rId20"/>
      </p:sldLst>
    </p:custShow>
    <p:custShow name="Static" id="1">
      <p:sldLst>
        <p:sld r:id="rId6"/>
        <p:sld r:id="rId11"/>
        <p:sld r:id="rId45"/>
        <p:sld r:id="rId46"/>
        <p:sld r:id="rId47"/>
        <p:sld r:id="rId48"/>
        <p:sld r:id="rId44"/>
        <p:sld r:id="rId17"/>
        <p:sld r:id="rId19"/>
        <p:sld r:id="rId13"/>
        <p:sld r:id="rId14"/>
        <p:sld r:id="rId15"/>
        <p:sld r:id="rId21"/>
        <p:sld r:id="rId22"/>
        <p:sld r:id="rId24"/>
        <p:sld r:id="rId25"/>
        <p:sld r:id="rId26"/>
        <p:sld r:id="rId35"/>
        <p:sld r:id="rId36"/>
        <p:sld r:id="rId37"/>
        <p:sld r:id="rId38"/>
        <p:sld r:id="rId39"/>
        <p:sld r:id="rId32"/>
        <p:sld r:id="rId33"/>
        <p:sld r:id="rId34"/>
        <p:sld r:id="rId20"/>
      </p:sldLst>
    </p:custShow>
  </p:custShowLst>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52AEDC"/>
    <a:srgbClr val="ACE0F2"/>
    <a:srgbClr val="B3E3F3"/>
    <a:srgbClr val="61C0E0"/>
    <a:srgbClr val="59B1DD"/>
    <a:srgbClr val="68B9E0"/>
    <a:srgbClr val="808080"/>
    <a:srgbClr val="B9B8B9"/>
    <a:srgbClr val="1288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1" autoAdjust="0"/>
    <p:restoredTop sz="82024" autoAdjust="0"/>
  </p:normalViewPr>
  <p:slideViewPr>
    <p:cSldViewPr snapToGrid="0">
      <p:cViewPr varScale="1">
        <p:scale>
          <a:sx n="56" d="100"/>
          <a:sy n="56" d="100"/>
        </p:scale>
        <p:origin x="-192" y="-90"/>
      </p:cViewPr>
      <p:guideLst>
        <p:guide orient="horz" pos="4143"/>
        <p:guide orient="horz" pos="3243"/>
        <p:guide orient="horz" pos="1112"/>
        <p:guide pos="2880"/>
        <p:guide pos="1747"/>
        <p:guide pos="5526"/>
        <p:guide pos="4650"/>
        <p:guide pos="3871"/>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758" y="-96"/>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pa-home\home3\jbuell\public_html\hadoop_AMAX\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havesh-lx1\vms\esx\vsi\rdma\vmotion5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bhavesh-lx1\vms\esx\vsi\rdma\vmotion5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bhavesh-lx1\vms\esx\vsi\rdma\vmotion50.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bhavesh-lx1\vms\esx\vsi\rdma\vmotion50.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'HT disabled'!$F$2</c:f>
              <c:strCache>
                <c:ptCount val="1"/>
                <c:pt idx="0">
                  <c:v>1 VM</c:v>
                </c:pt>
              </c:strCache>
            </c:strRef>
          </c:tx>
          <c:spPr>
            <a:solidFill>
              <a:srgbClr val="0095D3"/>
            </a:solidFill>
          </c:spPr>
          <c:cat>
            <c:strRef>
              <c:f>'HT disabled'!$A$3:$A$11</c:f>
              <c:strCache>
                <c:ptCount val="9"/>
                <c:pt idx="0">
                  <c:v>Pi</c:v>
                </c:pt>
                <c:pt idx="1">
                  <c:v>TestDFSIO-write</c:v>
                </c:pt>
                <c:pt idx="2">
                  <c:v>TestDFSIO-read</c:v>
                </c:pt>
                <c:pt idx="3">
                  <c:v>TeraGen 1 TB</c:v>
                </c:pt>
                <c:pt idx="4">
                  <c:v>TeraSort 1 TB</c:v>
                </c:pt>
                <c:pt idx="5">
                  <c:v>TeraValidate 1 TB</c:v>
                </c:pt>
                <c:pt idx="6">
                  <c:v>TeraGen 3.5 TB</c:v>
                </c:pt>
                <c:pt idx="7">
                  <c:v>TeraSort 3.5 TB</c:v>
                </c:pt>
                <c:pt idx="8">
                  <c:v>TeraValidate 3.5 TB</c:v>
                </c:pt>
              </c:strCache>
            </c:strRef>
          </c:cat>
          <c:val>
            <c:numRef>
              <c:f>'HT disabled'!$F$3:$F$11</c:f>
              <c:numCache>
                <c:formatCode>General</c:formatCode>
                <c:ptCount val="9"/>
                <c:pt idx="0">
                  <c:v>0.93434343434343659</c:v>
                </c:pt>
                <c:pt idx="1">
                  <c:v>1.1031249999999964</c:v>
                </c:pt>
                <c:pt idx="2">
                  <c:v>1.0661322645290581</c:v>
                </c:pt>
                <c:pt idx="3">
                  <c:v>1.0542168674698795</c:v>
                </c:pt>
                <c:pt idx="4">
                  <c:v>1.0440734557595994</c:v>
                </c:pt>
                <c:pt idx="5">
                  <c:v>0.84534270650263621</c:v>
                </c:pt>
                <c:pt idx="6">
                  <c:v>1.0756013745704458</c:v>
                </c:pt>
                <c:pt idx="7">
                  <c:v>1.1042347696879644</c:v>
                </c:pt>
                <c:pt idx="8">
                  <c:v>0.98634567014013663</c:v>
                </c:pt>
              </c:numCache>
            </c:numRef>
          </c:val>
        </c:ser>
        <c:ser>
          <c:idx val="1"/>
          <c:order val="1"/>
          <c:tx>
            <c:strRef>
              <c:f>'HT disabled'!$G$2</c:f>
              <c:strCache>
                <c:ptCount val="1"/>
                <c:pt idx="0">
                  <c:v>2 VMs</c:v>
                </c:pt>
              </c:strCache>
            </c:strRef>
          </c:tx>
          <c:spPr>
            <a:solidFill>
              <a:srgbClr val="D9541E"/>
            </a:solidFill>
          </c:spPr>
          <c:cat>
            <c:strRef>
              <c:f>'HT disabled'!$A$3:$A$11</c:f>
              <c:strCache>
                <c:ptCount val="9"/>
                <c:pt idx="0">
                  <c:v>Pi</c:v>
                </c:pt>
                <c:pt idx="1">
                  <c:v>TestDFSIO-write</c:v>
                </c:pt>
                <c:pt idx="2">
                  <c:v>TestDFSIO-read</c:v>
                </c:pt>
                <c:pt idx="3">
                  <c:v>TeraGen 1 TB</c:v>
                </c:pt>
                <c:pt idx="4">
                  <c:v>TeraSort 1 TB</c:v>
                </c:pt>
                <c:pt idx="5">
                  <c:v>TeraValidate 1 TB</c:v>
                </c:pt>
                <c:pt idx="6">
                  <c:v>TeraGen 3.5 TB</c:v>
                </c:pt>
                <c:pt idx="7">
                  <c:v>TeraSort 3.5 TB</c:v>
                </c:pt>
                <c:pt idx="8">
                  <c:v>TeraValidate 3.5 TB</c:v>
                </c:pt>
              </c:strCache>
            </c:strRef>
          </c:cat>
          <c:val>
            <c:numRef>
              <c:f>'HT disabled'!$G$3:$G$11</c:f>
              <c:numCache>
                <c:formatCode>General</c:formatCode>
                <c:ptCount val="9"/>
                <c:pt idx="0">
                  <c:v>0.96212121212121426</c:v>
                </c:pt>
                <c:pt idx="1">
                  <c:v>0.95937499999999998</c:v>
                </c:pt>
                <c:pt idx="2">
                  <c:v>0.90781563126252562</c:v>
                </c:pt>
                <c:pt idx="3">
                  <c:v>0.87349397590361444</c:v>
                </c:pt>
                <c:pt idx="4">
                  <c:v>1.0383973288814701</c:v>
                </c:pt>
                <c:pt idx="5">
                  <c:v>0.86994727592267163</c:v>
                </c:pt>
                <c:pt idx="6">
                  <c:v>0.87199312714776633</c:v>
                </c:pt>
                <c:pt idx="7">
                  <c:v>0.92823179791976229</c:v>
                </c:pt>
                <c:pt idx="8">
                  <c:v>0.91699604743083063</c:v>
                </c:pt>
              </c:numCache>
            </c:numRef>
          </c:val>
        </c:ser>
        <c:axId val="53924224"/>
        <c:axId val="53826304"/>
      </c:barChart>
      <c:catAx>
        <c:axId val="53924224"/>
        <c:scaling>
          <c:orientation val="minMax"/>
        </c:scaling>
        <c:axPos val="b"/>
        <c:tickLblPos val="nextTo"/>
        <c:txPr>
          <a:bodyPr/>
          <a:lstStyle/>
          <a:p>
            <a:pPr>
              <a:defRPr sz="1200" baseline="0"/>
            </a:pPr>
            <a:endParaRPr lang="en-US"/>
          </a:p>
        </c:txPr>
        <c:crossAx val="53826304"/>
        <c:crosses val="autoZero"/>
        <c:auto val="1"/>
        <c:lblAlgn val="ctr"/>
        <c:lblOffset val="100"/>
      </c:catAx>
      <c:valAx>
        <c:axId val="53826304"/>
        <c:scaling>
          <c:orientation val="minMax"/>
          <c:max val="1.2"/>
          <c:min val="0"/>
        </c:scaling>
        <c:axPos val="l"/>
        <c:majorGridlines/>
        <c:title>
          <c:tx>
            <c:rich>
              <a:bodyPr rot="-5400000" vert="horz"/>
              <a:lstStyle/>
              <a:p>
                <a:pPr>
                  <a:defRPr sz="1200"/>
                </a:pPr>
                <a:r>
                  <a:rPr lang="en-US" sz="1200"/>
                  <a:t>Ratio to Native</a:t>
                </a:r>
              </a:p>
            </c:rich>
          </c:tx>
          <c:layout/>
        </c:title>
        <c:numFmt formatCode="General" sourceLinked="1"/>
        <c:tickLblPos val="nextTo"/>
        <c:txPr>
          <a:bodyPr/>
          <a:lstStyle/>
          <a:p>
            <a:pPr>
              <a:defRPr sz="1200"/>
            </a:pPr>
            <a:endParaRPr lang="en-US"/>
          </a:p>
        </c:txPr>
        <c:crossAx val="53924224"/>
        <c:crosses val="autoZero"/>
        <c:crossBetween val="between"/>
        <c:majorUnit val="0.2"/>
      </c:valAx>
    </c:plotArea>
    <c:legend>
      <c:legendPos val="r"/>
      <c:layout/>
      <c:txPr>
        <a:bodyPr/>
        <a:lstStyle/>
        <a:p>
          <a:pPr>
            <a:defRPr sz="1200"/>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Sheet1!$B$1</c:f>
              <c:strCache>
                <c:ptCount val="1"/>
                <c:pt idx="0">
                  <c:v>STAR-CD A-Class Model (on 8n32p)</c:v>
                </c:pt>
              </c:strCache>
            </c:strRef>
          </c:tx>
          <c:spPr>
            <a:effectLst>
              <a:outerShdw blurRad="50800" dist="38100" dir="2700000" algn="tl" rotWithShape="0">
                <a:prstClr val="black">
                  <a:alpha val="40000"/>
                </a:prstClr>
              </a:outerShdw>
            </a:effectLst>
          </c:spPr>
          <c:dLbls>
            <c:showVal val="1"/>
          </c:dLbls>
          <c:cat>
            <c:strRef>
              <c:f>Sheet1!$A$2:$A$4</c:f>
              <c:strCache>
                <c:ptCount val="3"/>
                <c:pt idx="0">
                  <c:v>Physical</c:v>
                </c:pt>
                <c:pt idx="1">
                  <c:v>ESX4 (1 socket)</c:v>
                </c:pt>
                <c:pt idx="2">
                  <c:v>ESX4 (2 socket)</c:v>
                </c:pt>
              </c:strCache>
            </c:strRef>
          </c:cat>
          <c:val>
            <c:numRef>
              <c:f>Sheet1!$B$2:$B$4</c:f>
              <c:numCache>
                <c:formatCode>0.00</c:formatCode>
                <c:ptCount val="3"/>
                <c:pt idx="0">
                  <c:v>1</c:v>
                </c:pt>
                <c:pt idx="1">
                  <c:v>1.188383337280094</c:v>
                </c:pt>
                <c:pt idx="2">
                  <c:v>1.1511389149508278</c:v>
                </c:pt>
              </c:numCache>
            </c:numRef>
          </c:val>
        </c:ser>
        <c:gapWidth val="75"/>
        <c:axId val="90096768"/>
        <c:axId val="90098304"/>
      </c:barChart>
      <c:catAx>
        <c:axId val="90096768"/>
        <c:scaling>
          <c:orientation val="minMax"/>
        </c:scaling>
        <c:axPos val="b"/>
        <c:tickLblPos val="nextTo"/>
        <c:crossAx val="90098304"/>
        <c:crosses val="autoZero"/>
        <c:auto val="1"/>
        <c:lblAlgn val="ctr"/>
        <c:lblOffset val="100"/>
      </c:catAx>
      <c:valAx>
        <c:axId val="90098304"/>
        <c:scaling>
          <c:orientation val="minMax"/>
        </c:scaling>
        <c:axPos val="l"/>
        <c:majorGridlines/>
        <c:numFmt formatCode="0.00" sourceLinked="1"/>
        <c:tickLblPos val="nextTo"/>
        <c:crossAx val="90096768"/>
        <c:crosses val="autoZero"/>
        <c:crossBetween val="between"/>
      </c:valAx>
      <c:spPr>
        <a:effectLst>
          <a:outerShdw blurRad="50800" dist="38100" dir="2700000" algn="tl" rotWithShape="0">
            <a:prstClr val="black">
              <a:alpha val="40000"/>
            </a:prstClr>
          </a:outerShdw>
        </a:effectLst>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Sheet1!$B$2</c:f>
              <c:strCache>
                <c:ptCount val="1"/>
                <c:pt idx="0">
                  <c:v>Total vMotion time</c:v>
                </c:pt>
              </c:strCache>
            </c:strRef>
          </c:tx>
          <c:dLbls>
            <c:numFmt formatCode="#,##0.00" sourceLinked="0"/>
            <c:showVal val="1"/>
          </c:dLbls>
          <c:cat>
            <c:strRef>
              <c:f>Sheet1!$A$3:$A$4</c:f>
              <c:strCache>
                <c:ptCount val="2"/>
                <c:pt idx="0">
                  <c:v>TCP/IP</c:v>
                </c:pt>
                <c:pt idx="1">
                  <c:v>RDMA</c:v>
                </c:pt>
              </c:strCache>
            </c:strRef>
          </c:cat>
          <c:val>
            <c:numRef>
              <c:f>Sheet1!$B$3:$B$4</c:f>
              <c:numCache>
                <c:formatCode>General</c:formatCode>
                <c:ptCount val="2"/>
                <c:pt idx="0">
                  <c:v>70.6272862</c:v>
                </c:pt>
                <c:pt idx="1">
                  <c:v>45.311916099999998</c:v>
                </c:pt>
              </c:numCache>
            </c:numRef>
          </c:val>
        </c:ser>
        <c:axId val="53854208"/>
        <c:axId val="53855744"/>
      </c:barChart>
      <c:catAx>
        <c:axId val="53854208"/>
        <c:scaling>
          <c:orientation val="minMax"/>
        </c:scaling>
        <c:axPos val="b"/>
        <c:tickLblPos val="nextTo"/>
        <c:crossAx val="53855744"/>
        <c:crosses val="autoZero"/>
        <c:auto val="1"/>
        <c:lblAlgn val="ctr"/>
        <c:lblOffset val="100"/>
      </c:catAx>
      <c:valAx>
        <c:axId val="53855744"/>
        <c:scaling>
          <c:orientation val="minMax"/>
        </c:scaling>
        <c:axPos val="l"/>
        <c:majorGridlines/>
        <c:numFmt formatCode="General" sourceLinked="1"/>
        <c:tickLblPos val="nextTo"/>
        <c:crossAx val="53854208"/>
        <c:crosses val="autoZero"/>
        <c:crossBetween val="between"/>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093605291134229"/>
          <c:y val="2.5119614858944511E-2"/>
          <c:w val="0.76929716534387615"/>
          <c:h val="0.80734956416479264"/>
        </c:manualLayout>
      </c:layout>
      <c:barChart>
        <c:barDir val="bar"/>
        <c:grouping val="clustered"/>
        <c:ser>
          <c:idx val="0"/>
          <c:order val="0"/>
          <c:tx>
            <c:strRef>
              <c:f>Sheet1!$C$2</c:f>
              <c:strCache>
                <c:ptCount val="1"/>
                <c:pt idx="0">
                  <c:v>Pre-Copy Bandwidth</c:v>
                </c:pt>
              </c:strCache>
            </c:strRef>
          </c:tx>
          <c:dLbls>
            <c:numFmt formatCode="#,##0.00" sourceLinked="0"/>
            <c:showVal val="1"/>
          </c:dLbls>
          <c:cat>
            <c:strRef>
              <c:f>Sheet1!$A$3:$A$4</c:f>
              <c:strCache>
                <c:ptCount val="2"/>
                <c:pt idx="0">
                  <c:v>TCP/IP</c:v>
                </c:pt>
                <c:pt idx="1">
                  <c:v>RDMA</c:v>
                </c:pt>
              </c:strCache>
            </c:strRef>
          </c:cat>
          <c:val>
            <c:numRef>
              <c:f>Sheet1!$C$3:$C$4</c:f>
              <c:numCache>
                <c:formatCode>General</c:formatCode>
                <c:ptCount val="2"/>
                <c:pt idx="0">
                  <c:v>330813.66088168655</c:v>
                </c:pt>
                <c:pt idx="1">
                  <c:v>432757.72766887536</c:v>
                </c:pt>
              </c:numCache>
            </c:numRef>
          </c:val>
        </c:ser>
        <c:axId val="55227136"/>
        <c:axId val="55228672"/>
      </c:barChart>
      <c:catAx>
        <c:axId val="55227136"/>
        <c:scaling>
          <c:orientation val="minMax"/>
        </c:scaling>
        <c:axPos val="l"/>
        <c:tickLblPos val="nextTo"/>
        <c:crossAx val="55228672"/>
        <c:crosses val="autoZero"/>
        <c:auto val="1"/>
        <c:lblAlgn val="ctr"/>
        <c:lblOffset val="100"/>
      </c:catAx>
      <c:valAx>
        <c:axId val="55228672"/>
        <c:scaling>
          <c:orientation val="minMax"/>
        </c:scaling>
        <c:axPos val="b"/>
        <c:majorGridlines/>
        <c:numFmt formatCode="General" sourceLinked="1"/>
        <c:tickLblPos val="nextTo"/>
        <c:crossAx val="55227136"/>
        <c:crosses val="autoZero"/>
        <c:crossBetween val="between"/>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Sheet2!$G$2</c:f>
              <c:strCache>
                <c:ptCount val="1"/>
                <c:pt idx="0">
                  <c:v>TCP/IP</c:v>
                </c:pt>
              </c:strCache>
            </c:strRef>
          </c:tx>
          <c:marker>
            <c:symbol val="none"/>
          </c:marker>
          <c:cat>
            <c:numRef>
              <c:f>Sheet2!$A$3:$A$18</c:f>
              <c:numCache>
                <c:formatCode>[m]:ss</c:formatCode>
                <c:ptCount val="16"/>
                <c:pt idx="0">
                  <c:v>0</c:v>
                </c:pt>
                <c:pt idx="1">
                  <c:v>5.7870369346347031E-5</c:v>
                </c:pt>
                <c:pt idx="2">
                  <c:v>1.2731481547234626E-4</c:v>
                </c:pt>
                <c:pt idx="3">
                  <c:v>1.851851848186934E-4</c:v>
                </c:pt>
                <c:pt idx="4">
                  <c:v>2.4305555416504046E-4</c:v>
                </c:pt>
                <c:pt idx="5">
                  <c:v>3.0092592351138608E-4</c:v>
                </c:pt>
                <c:pt idx="6">
                  <c:v>3.5879630013369214E-4</c:v>
                </c:pt>
                <c:pt idx="7">
                  <c:v>4.1666666948003944E-4</c:v>
                </c:pt>
                <c:pt idx="8">
                  <c:v>4.7453703882638631E-4</c:v>
                </c:pt>
                <c:pt idx="9">
                  <c:v>5.3240740817273014E-4</c:v>
                </c:pt>
                <c:pt idx="10">
                  <c:v>5.9027777751907934E-4</c:v>
                </c:pt>
                <c:pt idx="11">
                  <c:v>6.4814814686542605E-4</c:v>
                </c:pt>
                <c:pt idx="12">
                  <c:v>7.0601851621177004E-4</c:v>
                </c:pt>
                <c:pt idx="13">
                  <c:v>7.6388889283407501E-4</c:v>
                </c:pt>
                <c:pt idx="14">
                  <c:v>8.2175926218042508E-4</c:v>
                </c:pt>
                <c:pt idx="15">
                  <c:v>8.7962963152677374E-4</c:v>
                </c:pt>
              </c:numCache>
            </c:numRef>
          </c:cat>
          <c:val>
            <c:numRef>
              <c:f>Sheet2!$G$3:$G$18</c:f>
              <c:numCache>
                <c:formatCode>General</c:formatCode>
                <c:ptCount val="16"/>
                <c:pt idx="0">
                  <c:v>0</c:v>
                </c:pt>
                <c:pt idx="1">
                  <c:v>20.110000000000031</c:v>
                </c:pt>
                <c:pt idx="2">
                  <c:v>46.38</c:v>
                </c:pt>
                <c:pt idx="3">
                  <c:v>46.13</c:v>
                </c:pt>
                <c:pt idx="4">
                  <c:v>46.580000000000005</c:v>
                </c:pt>
                <c:pt idx="5">
                  <c:v>41.68</c:v>
                </c:pt>
                <c:pt idx="6">
                  <c:v>46.38</c:v>
                </c:pt>
                <c:pt idx="7">
                  <c:v>43.690000000000012</c:v>
                </c:pt>
                <c:pt idx="8">
                  <c:v>42.53</c:v>
                </c:pt>
                <c:pt idx="9">
                  <c:v>42.64</c:v>
                </c:pt>
                <c:pt idx="10">
                  <c:v>38.690000000000012</c:v>
                </c:pt>
                <c:pt idx="11">
                  <c:v>33.53</c:v>
                </c:pt>
                <c:pt idx="12">
                  <c:v>33.93</c:v>
                </c:pt>
                <c:pt idx="13">
                  <c:v>33.49</c:v>
                </c:pt>
                <c:pt idx="14">
                  <c:v>39.68</c:v>
                </c:pt>
                <c:pt idx="15">
                  <c:v>35.130000000000003</c:v>
                </c:pt>
              </c:numCache>
            </c:numRef>
          </c:val>
        </c:ser>
        <c:ser>
          <c:idx val="1"/>
          <c:order val="1"/>
          <c:tx>
            <c:strRef>
              <c:f>Sheet2!$I$2</c:f>
              <c:strCache>
                <c:ptCount val="1"/>
                <c:pt idx="0">
                  <c:v>RDMA</c:v>
                </c:pt>
              </c:strCache>
            </c:strRef>
          </c:tx>
          <c:marker>
            <c:symbol val="none"/>
          </c:marker>
          <c:cat>
            <c:numRef>
              <c:f>Sheet2!$A$3:$A$18</c:f>
              <c:numCache>
                <c:formatCode>[m]:ss</c:formatCode>
                <c:ptCount val="16"/>
                <c:pt idx="0">
                  <c:v>0</c:v>
                </c:pt>
                <c:pt idx="1">
                  <c:v>5.7870369346347031E-5</c:v>
                </c:pt>
                <c:pt idx="2">
                  <c:v>1.2731481547234626E-4</c:v>
                </c:pt>
                <c:pt idx="3">
                  <c:v>1.851851848186934E-4</c:v>
                </c:pt>
                <c:pt idx="4">
                  <c:v>2.4305555416504046E-4</c:v>
                </c:pt>
                <c:pt idx="5">
                  <c:v>3.0092592351138608E-4</c:v>
                </c:pt>
                <c:pt idx="6">
                  <c:v>3.5879630013369214E-4</c:v>
                </c:pt>
                <c:pt idx="7">
                  <c:v>4.1666666948003944E-4</c:v>
                </c:pt>
                <c:pt idx="8">
                  <c:v>4.7453703882638631E-4</c:v>
                </c:pt>
                <c:pt idx="9">
                  <c:v>5.3240740817273014E-4</c:v>
                </c:pt>
                <c:pt idx="10">
                  <c:v>5.9027777751907934E-4</c:v>
                </c:pt>
                <c:pt idx="11">
                  <c:v>6.4814814686542605E-4</c:v>
                </c:pt>
                <c:pt idx="12">
                  <c:v>7.0601851621177004E-4</c:v>
                </c:pt>
                <c:pt idx="13">
                  <c:v>7.6388889283407501E-4</c:v>
                </c:pt>
                <c:pt idx="14">
                  <c:v>8.2175926218042508E-4</c:v>
                </c:pt>
                <c:pt idx="15">
                  <c:v>8.7962963152677374E-4</c:v>
                </c:pt>
              </c:numCache>
            </c:numRef>
          </c:cat>
          <c:val>
            <c:numRef>
              <c:f>Sheet2!$I$3:$I$12</c:f>
              <c:numCache>
                <c:formatCode>General</c:formatCode>
                <c:ptCount val="10"/>
                <c:pt idx="0">
                  <c:v>0</c:v>
                </c:pt>
                <c:pt idx="1">
                  <c:v>5.58</c:v>
                </c:pt>
                <c:pt idx="2">
                  <c:v>5.92</c:v>
                </c:pt>
                <c:pt idx="3">
                  <c:v>6.24</c:v>
                </c:pt>
                <c:pt idx="4">
                  <c:v>6.1099999999999985</c:v>
                </c:pt>
                <c:pt idx="5">
                  <c:v>5.7299999999999986</c:v>
                </c:pt>
                <c:pt idx="6">
                  <c:v>5.71</c:v>
                </c:pt>
                <c:pt idx="7">
                  <c:v>5.96</c:v>
                </c:pt>
                <c:pt idx="8">
                  <c:v>3.92</c:v>
                </c:pt>
                <c:pt idx="9">
                  <c:v>3.8299999999999987</c:v>
                </c:pt>
              </c:numCache>
            </c:numRef>
          </c:val>
        </c:ser>
        <c:marker val="1"/>
        <c:axId val="53040256"/>
        <c:axId val="53042560"/>
      </c:lineChart>
      <c:catAx>
        <c:axId val="53040256"/>
        <c:scaling>
          <c:orientation val="minMax"/>
        </c:scaling>
        <c:axPos val="b"/>
        <c:numFmt formatCode="[m]:ss" sourceLinked="0"/>
        <c:majorTickMark val="none"/>
        <c:tickLblPos val="nextTo"/>
        <c:crossAx val="53042560"/>
        <c:crosses val="autoZero"/>
        <c:auto val="1"/>
        <c:lblAlgn val="ctr"/>
        <c:lblOffset val="100"/>
      </c:catAx>
      <c:valAx>
        <c:axId val="53042560"/>
        <c:scaling>
          <c:orientation val="minMax"/>
        </c:scaling>
        <c:axPos val="l"/>
        <c:majorGridlines/>
        <c:title>
          <c:tx>
            <c:rich>
              <a:bodyPr/>
              <a:lstStyle/>
              <a:p>
                <a:pPr>
                  <a:defRPr/>
                </a:pPr>
                <a:r>
                  <a:rPr lang="en-US" sz="1400" b="1" i="0" baseline="0" dirty="0"/>
                  <a:t>% Core Utilization </a:t>
                </a:r>
                <a:r>
                  <a:rPr lang="en-US" sz="1400" b="1" i="0" baseline="0" dirty="0" smtClean="0"/>
                  <a:t>used by </a:t>
                </a:r>
                <a:r>
                  <a:rPr lang="en-US" sz="1400" b="1" i="0" baseline="0" dirty="0" err="1" smtClean="0"/>
                  <a:t>vMotion</a:t>
                </a:r>
                <a:endParaRPr lang="en-US" sz="1200" dirty="0"/>
              </a:p>
            </c:rich>
          </c:tx>
          <c:layout/>
        </c:title>
        <c:numFmt formatCode="General" sourceLinked="1"/>
        <c:majorTickMark val="none"/>
        <c:tickLblPos val="nextTo"/>
        <c:crossAx val="53040256"/>
        <c:crosses val="autoZero"/>
        <c:crossBetween val="between"/>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Sheet2!$B$2</c:f>
              <c:strCache>
                <c:ptCount val="1"/>
                <c:pt idx="0">
                  <c:v>TCP/IP</c:v>
                </c:pt>
              </c:strCache>
            </c:strRef>
          </c:tx>
          <c:marker>
            <c:symbol val="none"/>
          </c:marker>
          <c:cat>
            <c:numRef>
              <c:f>Sheet2!$A$3:$A$18</c:f>
              <c:numCache>
                <c:formatCode>[m]:ss</c:formatCode>
                <c:ptCount val="16"/>
                <c:pt idx="0">
                  <c:v>0</c:v>
                </c:pt>
                <c:pt idx="1">
                  <c:v>5.7870369346347031E-5</c:v>
                </c:pt>
                <c:pt idx="2">
                  <c:v>1.2731481547234626E-4</c:v>
                </c:pt>
                <c:pt idx="3">
                  <c:v>1.851851848186934E-4</c:v>
                </c:pt>
                <c:pt idx="4">
                  <c:v>2.4305555416504046E-4</c:v>
                </c:pt>
                <c:pt idx="5">
                  <c:v>3.0092592351138608E-4</c:v>
                </c:pt>
                <c:pt idx="6">
                  <c:v>3.5879630013369214E-4</c:v>
                </c:pt>
                <c:pt idx="7">
                  <c:v>4.1666666948003944E-4</c:v>
                </c:pt>
                <c:pt idx="8">
                  <c:v>4.7453703882638631E-4</c:v>
                </c:pt>
                <c:pt idx="9">
                  <c:v>5.3240740817273014E-4</c:v>
                </c:pt>
                <c:pt idx="10">
                  <c:v>5.9027777751907934E-4</c:v>
                </c:pt>
                <c:pt idx="11">
                  <c:v>6.4814814686542605E-4</c:v>
                </c:pt>
                <c:pt idx="12">
                  <c:v>7.0601851621177004E-4</c:v>
                </c:pt>
                <c:pt idx="13">
                  <c:v>7.6388889283407501E-4</c:v>
                </c:pt>
                <c:pt idx="14">
                  <c:v>8.2175926218042508E-4</c:v>
                </c:pt>
                <c:pt idx="15">
                  <c:v>8.7962963152677374E-4</c:v>
                </c:pt>
              </c:numCache>
            </c:numRef>
          </c:cat>
          <c:val>
            <c:numRef>
              <c:f>Sheet2!$C$3:$C$17</c:f>
              <c:numCache>
                <c:formatCode>General</c:formatCode>
                <c:ptCount val="15"/>
                <c:pt idx="0">
                  <c:v>0</c:v>
                </c:pt>
                <c:pt idx="1">
                  <c:v>13.15</c:v>
                </c:pt>
                <c:pt idx="2">
                  <c:v>24.05</c:v>
                </c:pt>
                <c:pt idx="3">
                  <c:v>24.499999999999986</c:v>
                </c:pt>
                <c:pt idx="4">
                  <c:v>23.079999999999988</c:v>
                </c:pt>
                <c:pt idx="5">
                  <c:v>21.359999999999992</c:v>
                </c:pt>
                <c:pt idx="6">
                  <c:v>23.8</c:v>
                </c:pt>
                <c:pt idx="7">
                  <c:v>21.7</c:v>
                </c:pt>
                <c:pt idx="8">
                  <c:v>19.650000000000027</c:v>
                </c:pt>
                <c:pt idx="9">
                  <c:v>17.489999999999966</c:v>
                </c:pt>
                <c:pt idx="10">
                  <c:v>14.69</c:v>
                </c:pt>
                <c:pt idx="11">
                  <c:v>11.83</c:v>
                </c:pt>
                <c:pt idx="12">
                  <c:v>9.7199999999999989</c:v>
                </c:pt>
                <c:pt idx="13">
                  <c:v>10.77</c:v>
                </c:pt>
                <c:pt idx="14">
                  <c:v>14.41</c:v>
                </c:pt>
              </c:numCache>
            </c:numRef>
          </c:val>
        </c:ser>
        <c:ser>
          <c:idx val="1"/>
          <c:order val="1"/>
          <c:tx>
            <c:strRef>
              <c:f>Sheet2!$D$2</c:f>
              <c:strCache>
                <c:ptCount val="1"/>
                <c:pt idx="0">
                  <c:v>RDMA</c:v>
                </c:pt>
              </c:strCache>
            </c:strRef>
          </c:tx>
          <c:marker>
            <c:symbol val="none"/>
          </c:marker>
          <c:cat>
            <c:numRef>
              <c:f>Sheet2!$A$3:$A$18</c:f>
              <c:numCache>
                <c:formatCode>[m]:ss</c:formatCode>
                <c:ptCount val="16"/>
                <c:pt idx="0">
                  <c:v>0</c:v>
                </c:pt>
                <c:pt idx="1">
                  <c:v>5.7870369346347031E-5</c:v>
                </c:pt>
                <c:pt idx="2">
                  <c:v>1.2731481547234626E-4</c:v>
                </c:pt>
                <c:pt idx="3">
                  <c:v>1.851851848186934E-4</c:v>
                </c:pt>
                <c:pt idx="4">
                  <c:v>2.4305555416504046E-4</c:v>
                </c:pt>
                <c:pt idx="5">
                  <c:v>3.0092592351138608E-4</c:v>
                </c:pt>
                <c:pt idx="6">
                  <c:v>3.5879630013369214E-4</c:v>
                </c:pt>
                <c:pt idx="7">
                  <c:v>4.1666666948003944E-4</c:v>
                </c:pt>
                <c:pt idx="8">
                  <c:v>4.7453703882638631E-4</c:v>
                </c:pt>
                <c:pt idx="9">
                  <c:v>5.3240740817273014E-4</c:v>
                </c:pt>
                <c:pt idx="10">
                  <c:v>5.9027777751907934E-4</c:v>
                </c:pt>
                <c:pt idx="11">
                  <c:v>6.4814814686542605E-4</c:v>
                </c:pt>
                <c:pt idx="12">
                  <c:v>7.0601851621177004E-4</c:v>
                </c:pt>
                <c:pt idx="13">
                  <c:v>7.6388889283407501E-4</c:v>
                </c:pt>
                <c:pt idx="14">
                  <c:v>8.2175926218042508E-4</c:v>
                </c:pt>
                <c:pt idx="15">
                  <c:v>8.7962963152677374E-4</c:v>
                </c:pt>
              </c:numCache>
            </c:numRef>
          </c:cat>
          <c:val>
            <c:numRef>
              <c:f>Sheet2!$E$3:$E$12</c:f>
              <c:numCache>
                <c:formatCode>General</c:formatCode>
                <c:ptCount val="10"/>
                <c:pt idx="0">
                  <c:v>0</c:v>
                </c:pt>
                <c:pt idx="1">
                  <c:v>1.9200000000000021</c:v>
                </c:pt>
                <c:pt idx="2">
                  <c:v>4.29</c:v>
                </c:pt>
                <c:pt idx="3">
                  <c:v>4.1499999999999986</c:v>
                </c:pt>
                <c:pt idx="4">
                  <c:v>3.4400000000000048</c:v>
                </c:pt>
                <c:pt idx="5">
                  <c:v>4.5</c:v>
                </c:pt>
                <c:pt idx="6">
                  <c:v>4.75</c:v>
                </c:pt>
                <c:pt idx="7">
                  <c:v>5.1900000000000048</c:v>
                </c:pt>
                <c:pt idx="8">
                  <c:v>5.39</c:v>
                </c:pt>
                <c:pt idx="9">
                  <c:v>6.04</c:v>
                </c:pt>
              </c:numCache>
            </c:numRef>
          </c:val>
        </c:ser>
        <c:marker val="1"/>
        <c:axId val="64389504"/>
        <c:axId val="64391040"/>
      </c:lineChart>
      <c:catAx>
        <c:axId val="64389504"/>
        <c:scaling>
          <c:orientation val="minMax"/>
        </c:scaling>
        <c:axPos val="b"/>
        <c:numFmt formatCode="[m]:ss" sourceLinked="1"/>
        <c:majorTickMark val="none"/>
        <c:tickLblPos val="nextTo"/>
        <c:crossAx val="64391040"/>
        <c:crosses val="autoZero"/>
        <c:auto val="1"/>
        <c:lblAlgn val="ctr"/>
        <c:lblOffset val="100"/>
      </c:catAx>
      <c:valAx>
        <c:axId val="64391040"/>
        <c:scaling>
          <c:orientation val="minMax"/>
          <c:max val="50"/>
        </c:scaling>
        <c:axPos val="l"/>
        <c:majorGridlines/>
        <c:title>
          <c:tx>
            <c:rich>
              <a:bodyPr/>
              <a:lstStyle/>
              <a:p>
                <a:pPr>
                  <a:defRPr/>
                </a:pPr>
                <a:r>
                  <a:rPr lang="en-US" sz="1400" b="1" i="0" baseline="0" dirty="0" smtClean="0"/>
                  <a:t>% Core Utilization used by </a:t>
                </a:r>
                <a:r>
                  <a:rPr lang="en-US" sz="1400" b="1" i="0" baseline="0" dirty="0" err="1" smtClean="0"/>
                  <a:t>vMotion</a:t>
                </a:r>
                <a:endParaRPr lang="en-US" sz="1400" b="1" i="0" baseline="0" dirty="0"/>
              </a:p>
            </c:rich>
          </c:tx>
          <c:layout/>
        </c:title>
        <c:numFmt formatCode="General" sourceLinked="1"/>
        <c:majorTickMark val="none"/>
        <c:tickLblPos val="nextTo"/>
        <c:crossAx val="64389504"/>
        <c:crosses val="autoZero"/>
        <c:crossBetween val="between"/>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Send: Native</c:v>
                </c:pt>
              </c:strCache>
            </c:strRef>
          </c:tx>
          <c:spPr>
            <a:ln w="25400"/>
          </c:spPr>
          <c:marker>
            <c:symbol val="triangle"/>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Sheet1!$B$2:$B$24</c:f>
              <c:numCache>
                <c:formatCode>General</c:formatCode>
                <c:ptCount val="23"/>
                <c:pt idx="0">
                  <c:v>7.56</c:v>
                </c:pt>
                <c:pt idx="1">
                  <c:v>18.309999999999999</c:v>
                </c:pt>
                <c:pt idx="2">
                  <c:v>36.370000000000005</c:v>
                </c:pt>
                <c:pt idx="3">
                  <c:v>72.669999999999987</c:v>
                </c:pt>
                <c:pt idx="4">
                  <c:v>146.22</c:v>
                </c:pt>
                <c:pt idx="5">
                  <c:v>290.48999999999899</c:v>
                </c:pt>
                <c:pt idx="6">
                  <c:v>582.92999999999938</c:v>
                </c:pt>
                <c:pt idx="7">
                  <c:v>1161.82</c:v>
                </c:pt>
                <c:pt idx="8">
                  <c:v>2372.8200000000002</c:v>
                </c:pt>
                <c:pt idx="9">
                  <c:v>2939.21</c:v>
                </c:pt>
                <c:pt idx="10">
                  <c:v>3094.32</c:v>
                </c:pt>
                <c:pt idx="11">
                  <c:v>3171.64</c:v>
                </c:pt>
                <c:pt idx="12">
                  <c:v>3210.9900000000002</c:v>
                </c:pt>
                <c:pt idx="13">
                  <c:v>3231.72</c:v>
                </c:pt>
                <c:pt idx="14">
                  <c:v>3241.4</c:v>
                </c:pt>
                <c:pt idx="15">
                  <c:v>3246.74</c:v>
                </c:pt>
                <c:pt idx="16">
                  <c:v>3249.04</c:v>
                </c:pt>
                <c:pt idx="17">
                  <c:v>3250.57</c:v>
                </c:pt>
                <c:pt idx="18">
                  <c:v>3251.2</c:v>
                </c:pt>
                <c:pt idx="19">
                  <c:v>3251.59</c:v>
                </c:pt>
                <c:pt idx="20">
                  <c:v>3251.73</c:v>
                </c:pt>
                <c:pt idx="21">
                  <c:v>3251.12</c:v>
                </c:pt>
                <c:pt idx="22">
                  <c:v>3251</c:v>
                </c:pt>
              </c:numCache>
            </c:numRef>
          </c:val>
        </c:ser>
        <c:ser>
          <c:idx val="1"/>
          <c:order val="1"/>
          <c:tx>
            <c:strRef>
              <c:f>Sheet1!$C$1</c:f>
              <c:strCache>
                <c:ptCount val="1"/>
                <c:pt idx="0">
                  <c:v>Send: ESXi</c:v>
                </c:pt>
              </c:strCache>
            </c:strRef>
          </c:tx>
          <c:spPr>
            <a:ln w="25400"/>
          </c:spPr>
          <c:marker>
            <c:symbol val="square"/>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Sheet1!$C$2:$C$24</c:f>
              <c:numCache>
                <c:formatCode>General</c:formatCode>
                <c:ptCount val="23"/>
                <c:pt idx="0">
                  <c:v>8.43</c:v>
                </c:pt>
                <c:pt idx="1">
                  <c:v>16.920000000000002</c:v>
                </c:pt>
                <c:pt idx="2">
                  <c:v>33.89</c:v>
                </c:pt>
                <c:pt idx="3">
                  <c:v>67.45</c:v>
                </c:pt>
                <c:pt idx="4">
                  <c:v>135.6</c:v>
                </c:pt>
                <c:pt idx="5">
                  <c:v>263.22000000000003</c:v>
                </c:pt>
                <c:pt idx="6">
                  <c:v>543.22</c:v>
                </c:pt>
                <c:pt idx="7">
                  <c:v>1089.98</c:v>
                </c:pt>
                <c:pt idx="8">
                  <c:v>2141.17</c:v>
                </c:pt>
                <c:pt idx="9">
                  <c:v>2932.4100000000012</c:v>
                </c:pt>
                <c:pt idx="10">
                  <c:v>3093.01</c:v>
                </c:pt>
                <c:pt idx="11">
                  <c:v>3170.1</c:v>
                </c:pt>
                <c:pt idx="12">
                  <c:v>3209.75</c:v>
                </c:pt>
                <c:pt idx="13">
                  <c:v>3230.8900000000012</c:v>
                </c:pt>
                <c:pt idx="14">
                  <c:v>3241.23</c:v>
                </c:pt>
                <c:pt idx="15">
                  <c:v>3246.42</c:v>
                </c:pt>
                <c:pt idx="16">
                  <c:v>3249.18</c:v>
                </c:pt>
                <c:pt idx="17">
                  <c:v>3247.79</c:v>
                </c:pt>
                <c:pt idx="18">
                  <c:v>3249.8300000000022</c:v>
                </c:pt>
                <c:pt idx="19">
                  <c:v>3250.8900000000012</c:v>
                </c:pt>
                <c:pt idx="20">
                  <c:v>3251.36</c:v>
                </c:pt>
                <c:pt idx="21">
                  <c:v>3251.02</c:v>
                </c:pt>
                <c:pt idx="22">
                  <c:v>3250.9</c:v>
                </c:pt>
              </c:numCache>
            </c:numRef>
          </c:val>
        </c:ser>
        <c:ser>
          <c:idx val="2"/>
          <c:order val="2"/>
          <c:tx>
            <c:strRef>
              <c:f>Sheet1!$D$1</c:f>
              <c:strCache>
                <c:ptCount val="1"/>
                <c:pt idx="0">
                  <c:v>RDMA Read: Native</c:v>
                </c:pt>
              </c:strCache>
            </c:strRef>
          </c:tx>
          <c:spPr>
            <a:ln w="25400"/>
          </c:spPr>
          <c:marker>
            <c:symbol val="x"/>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Sheet1!$D$2:$D$24</c:f>
              <c:numCache>
                <c:formatCode>General</c:formatCode>
                <c:ptCount val="23"/>
                <c:pt idx="0">
                  <c:v>1.7500000000000004</c:v>
                </c:pt>
                <c:pt idx="1">
                  <c:v>3.4899999999999998</c:v>
                </c:pt>
                <c:pt idx="2">
                  <c:v>6.9700000000000024</c:v>
                </c:pt>
                <c:pt idx="3">
                  <c:v>13.950000000000006</c:v>
                </c:pt>
                <c:pt idx="4">
                  <c:v>27.939999999999987</c:v>
                </c:pt>
                <c:pt idx="5">
                  <c:v>55.8</c:v>
                </c:pt>
                <c:pt idx="6">
                  <c:v>111.74000000000002</c:v>
                </c:pt>
                <c:pt idx="7">
                  <c:v>223.6</c:v>
                </c:pt>
                <c:pt idx="8">
                  <c:v>447.19</c:v>
                </c:pt>
                <c:pt idx="9">
                  <c:v>894.52</c:v>
                </c:pt>
                <c:pt idx="10">
                  <c:v>1780.94</c:v>
                </c:pt>
                <c:pt idx="11">
                  <c:v>2412.0300000000002</c:v>
                </c:pt>
                <c:pt idx="12">
                  <c:v>2894.4500000000012</c:v>
                </c:pt>
                <c:pt idx="13">
                  <c:v>3229.25</c:v>
                </c:pt>
                <c:pt idx="14">
                  <c:v>3230.16</c:v>
                </c:pt>
                <c:pt idx="15">
                  <c:v>3228.8100000000022</c:v>
                </c:pt>
                <c:pt idx="16">
                  <c:v>3230.64</c:v>
                </c:pt>
                <c:pt idx="17">
                  <c:v>3231.9300000000012</c:v>
                </c:pt>
                <c:pt idx="18">
                  <c:v>3232.57</c:v>
                </c:pt>
                <c:pt idx="19">
                  <c:v>3232.6</c:v>
                </c:pt>
                <c:pt idx="20">
                  <c:v>3231.6</c:v>
                </c:pt>
                <c:pt idx="21">
                  <c:v>3231.94</c:v>
                </c:pt>
                <c:pt idx="22">
                  <c:v>3232.29</c:v>
                </c:pt>
              </c:numCache>
            </c:numRef>
          </c:val>
        </c:ser>
        <c:ser>
          <c:idx val="3"/>
          <c:order val="3"/>
          <c:tx>
            <c:strRef>
              <c:f>Sheet1!$E$1</c:f>
              <c:strCache>
                <c:ptCount val="1"/>
                <c:pt idx="0">
                  <c:v>RDMA Read: ESXi</c:v>
                </c:pt>
              </c:strCache>
            </c:strRef>
          </c:tx>
          <c:spPr>
            <a:ln w="25400"/>
          </c:spPr>
          <c:marker>
            <c:symbol val="circle"/>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Sheet1!$E$2:$E$24</c:f>
              <c:numCache>
                <c:formatCode>General</c:formatCode>
                <c:ptCount val="23"/>
                <c:pt idx="0">
                  <c:v>1.52</c:v>
                </c:pt>
                <c:pt idx="1">
                  <c:v>3.06</c:v>
                </c:pt>
                <c:pt idx="2">
                  <c:v>6.1099999999999985</c:v>
                </c:pt>
                <c:pt idx="3">
                  <c:v>12.360000000000024</c:v>
                </c:pt>
                <c:pt idx="4">
                  <c:v>24.66</c:v>
                </c:pt>
                <c:pt idx="5">
                  <c:v>49.02</c:v>
                </c:pt>
                <c:pt idx="6">
                  <c:v>98.66</c:v>
                </c:pt>
                <c:pt idx="7">
                  <c:v>196.08</c:v>
                </c:pt>
                <c:pt idx="8">
                  <c:v>390.4</c:v>
                </c:pt>
                <c:pt idx="9">
                  <c:v>784.88</c:v>
                </c:pt>
                <c:pt idx="10">
                  <c:v>1541.5</c:v>
                </c:pt>
                <c:pt idx="11">
                  <c:v>2414.3500000000022</c:v>
                </c:pt>
                <c:pt idx="12">
                  <c:v>2926.92</c:v>
                </c:pt>
                <c:pt idx="13">
                  <c:v>3252.23</c:v>
                </c:pt>
                <c:pt idx="14">
                  <c:v>3252.62</c:v>
                </c:pt>
                <c:pt idx="15">
                  <c:v>3199.05</c:v>
                </c:pt>
                <c:pt idx="16">
                  <c:v>3198.63</c:v>
                </c:pt>
                <c:pt idx="17">
                  <c:v>3198.98</c:v>
                </c:pt>
                <c:pt idx="18">
                  <c:v>3199.12</c:v>
                </c:pt>
                <c:pt idx="19">
                  <c:v>3199.09</c:v>
                </c:pt>
                <c:pt idx="20">
                  <c:v>3199.13</c:v>
                </c:pt>
                <c:pt idx="21">
                  <c:v>3199.07</c:v>
                </c:pt>
                <c:pt idx="22">
                  <c:v>3199.01</c:v>
                </c:pt>
              </c:numCache>
            </c:numRef>
          </c:val>
        </c:ser>
        <c:marker val="1"/>
        <c:axId val="90022656"/>
        <c:axId val="90024576"/>
      </c:lineChart>
      <c:catAx>
        <c:axId val="90022656"/>
        <c:scaling>
          <c:orientation val="minMax"/>
        </c:scaling>
        <c:axPos val="b"/>
        <c:title>
          <c:tx>
            <c:rich>
              <a:bodyPr/>
              <a:lstStyle/>
              <a:p>
                <a:pPr>
                  <a:defRPr>
                    <a:latin typeface="Calibri" pitchFamily="34" charset="0"/>
                  </a:defRPr>
                </a:pPr>
                <a:r>
                  <a:rPr lang="en-US" sz="1000" b="0">
                    <a:latin typeface="Calibri" pitchFamily="34" charset="0"/>
                  </a:rPr>
                  <a:t>Message</a:t>
                </a:r>
                <a:r>
                  <a:rPr lang="en-US" sz="1000" b="0" baseline="0">
                    <a:latin typeface="Calibri" pitchFamily="34" charset="0"/>
                  </a:rPr>
                  <a:t> size (bytes)</a:t>
                </a:r>
                <a:endParaRPr lang="en-US" sz="1000" b="0">
                  <a:latin typeface="Calibri" pitchFamily="34" charset="0"/>
                </a:endParaRPr>
              </a:p>
            </c:rich>
          </c:tx>
          <c:layout/>
        </c:title>
        <c:numFmt formatCode="General" sourceLinked="1"/>
        <c:tickLblPos val="nextTo"/>
        <c:txPr>
          <a:bodyPr/>
          <a:lstStyle/>
          <a:p>
            <a:pPr>
              <a:defRPr sz="900">
                <a:latin typeface="Calibri" pitchFamily="34" charset="0"/>
              </a:defRPr>
            </a:pPr>
            <a:endParaRPr lang="en-US"/>
          </a:p>
        </c:txPr>
        <c:crossAx val="90024576"/>
        <c:crosses val="autoZero"/>
        <c:lblAlgn val="ctr"/>
        <c:lblOffset val="100"/>
        <c:tickLblSkip val="1"/>
      </c:catAx>
      <c:valAx>
        <c:axId val="90024576"/>
        <c:scaling>
          <c:orientation val="minMax"/>
        </c:scaling>
        <c:axPos val="l"/>
        <c:majorGridlines/>
        <c:title>
          <c:tx>
            <c:rich>
              <a:bodyPr rot="-5400000" vert="horz"/>
              <a:lstStyle/>
              <a:p>
                <a:pPr>
                  <a:defRPr>
                    <a:latin typeface="Calibri" pitchFamily="34" charset="0"/>
                  </a:defRPr>
                </a:pPr>
                <a:r>
                  <a:rPr lang="en-US" sz="1000" b="0">
                    <a:latin typeface="Calibri" pitchFamily="34" charset="0"/>
                  </a:rPr>
                  <a:t>Bandwidth (MB/s)</a:t>
                </a:r>
              </a:p>
            </c:rich>
          </c:tx>
          <c:layout/>
        </c:title>
        <c:numFmt formatCode="General" sourceLinked="1"/>
        <c:majorTickMark val="none"/>
        <c:tickLblPos val="nextTo"/>
        <c:crossAx val="90022656"/>
        <c:crosses val="autoZero"/>
        <c:crossBetween val="midCat"/>
      </c:valAx>
      <c:spPr>
        <a:noFill/>
      </c:spPr>
    </c:plotArea>
    <c:legend>
      <c:legendPos val="r"/>
      <c:layout/>
      <c:txPr>
        <a:bodyPr/>
        <a:lstStyle/>
        <a:p>
          <a:pPr>
            <a:defRPr>
              <a:latin typeface="Calibri" pitchFamily="34" charset="0"/>
            </a:defRPr>
          </a:pPr>
          <a:endParaRPr lang="en-US"/>
        </a:p>
      </c:txPr>
    </c:legend>
    <c:plotVisOnly val="1"/>
  </c:chart>
  <c:spPr>
    <a:noFill/>
    <a:ln>
      <a:no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Native</c:v>
                </c:pt>
              </c:strCache>
            </c:strRef>
          </c:tx>
          <c:spPr>
            <a:ln w="25400"/>
          </c:spPr>
          <c:marker>
            <c:symbol val="triangle"/>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Sheet1!$B$2:$B$24</c:f>
              <c:numCache>
                <c:formatCode>General</c:formatCode>
                <c:ptCount val="23"/>
                <c:pt idx="0">
                  <c:v>2.2799999999999998</c:v>
                </c:pt>
                <c:pt idx="1">
                  <c:v>2.2799999999999998</c:v>
                </c:pt>
                <c:pt idx="2">
                  <c:v>2.2799999999999998</c:v>
                </c:pt>
                <c:pt idx="3">
                  <c:v>2.27</c:v>
                </c:pt>
                <c:pt idx="4">
                  <c:v>2.2799999999999998</c:v>
                </c:pt>
                <c:pt idx="5">
                  <c:v>2.2799999999999998</c:v>
                </c:pt>
                <c:pt idx="6">
                  <c:v>2.3199999999999967</c:v>
                </c:pt>
                <c:pt idx="7">
                  <c:v>2.5</c:v>
                </c:pt>
                <c:pt idx="8">
                  <c:v>2.73</c:v>
                </c:pt>
                <c:pt idx="9">
                  <c:v>3.15</c:v>
                </c:pt>
                <c:pt idx="10">
                  <c:v>3.98</c:v>
                </c:pt>
                <c:pt idx="11">
                  <c:v>4.59</c:v>
                </c:pt>
                <c:pt idx="12">
                  <c:v>5.75</c:v>
                </c:pt>
                <c:pt idx="13">
                  <c:v>8.06</c:v>
                </c:pt>
                <c:pt idx="14">
                  <c:v>13.33</c:v>
                </c:pt>
                <c:pt idx="15">
                  <c:v>22.610000000000031</c:v>
                </c:pt>
                <c:pt idx="16">
                  <c:v>41.8</c:v>
                </c:pt>
                <c:pt idx="17">
                  <c:v>80.179999999999978</c:v>
                </c:pt>
                <c:pt idx="18">
                  <c:v>156.94999999999999</c:v>
                </c:pt>
                <c:pt idx="19">
                  <c:v>310.47000000000003</c:v>
                </c:pt>
                <c:pt idx="20">
                  <c:v>617.54999999999939</c:v>
                </c:pt>
                <c:pt idx="21">
                  <c:v>1231.97</c:v>
                </c:pt>
                <c:pt idx="22">
                  <c:v>2460.4499999999998</c:v>
                </c:pt>
              </c:numCache>
            </c:numRef>
          </c:val>
        </c:ser>
        <c:ser>
          <c:idx val="1"/>
          <c:order val="1"/>
          <c:tx>
            <c:strRef>
              <c:f>Sheet1!$C$1</c:f>
              <c:strCache>
                <c:ptCount val="1"/>
                <c:pt idx="0">
                  <c:v>ESXi ExpA</c:v>
                </c:pt>
              </c:strCache>
            </c:strRef>
          </c:tx>
          <c:spPr>
            <a:ln w="25400"/>
          </c:spPr>
          <c:marker>
            <c:symbol val="square"/>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Sheet1!$C$2:$C$24</c:f>
              <c:numCache>
                <c:formatCode>General</c:formatCode>
                <c:ptCount val="23"/>
                <c:pt idx="0">
                  <c:v>2.98</c:v>
                </c:pt>
                <c:pt idx="1">
                  <c:v>2.98</c:v>
                </c:pt>
                <c:pt idx="2">
                  <c:v>2.98</c:v>
                </c:pt>
                <c:pt idx="3">
                  <c:v>2.96</c:v>
                </c:pt>
                <c:pt idx="4">
                  <c:v>2.98</c:v>
                </c:pt>
                <c:pt idx="5">
                  <c:v>2.9699999999999998</c:v>
                </c:pt>
                <c:pt idx="6">
                  <c:v>3.02</c:v>
                </c:pt>
                <c:pt idx="7">
                  <c:v>3.19</c:v>
                </c:pt>
                <c:pt idx="8">
                  <c:v>3.42</c:v>
                </c:pt>
                <c:pt idx="9">
                  <c:v>3.84</c:v>
                </c:pt>
                <c:pt idx="10">
                  <c:v>4.68</c:v>
                </c:pt>
                <c:pt idx="11">
                  <c:v>5.28</c:v>
                </c:pt>
                <c:pt idx="12">
                  <c:v>6.45</c:v>
                </c:pt>
                <c:pt idx="13">
                  <c:v>8.76</c:v>
                </c:pt>
                <c:pt idx="14">
                  <c:v>14.04</c:v>
                </c:pt>
                <c:pt idx="15">
                  <c:v>24.310000000000031</c:v>
                </c:pt>
                <c:pt idx="16">
                  <c:v>44.14</c:v>
                </c:pt>
                <c:pt idx="17">
                  <c:v>82.93</c:v>
                </c:pt>
                <c:pt idx="18">
                  <c:v>161.01</c:v>
                </c:pt>
                <c:pt idx="19">
                  <c:v>317.27999999999969</c:v>
                </c:pt>
                <c:pt idx="20">
                  <c:v>629.61</c:v>
                </c:pt>
                <c:pt idx="21">
                  <c:v>1254.3899999999999</c:v>
                </c:pt>
                <c:pt idx="22">
                  <c:v>2503.8200000000002</c:v>
                </c:pt>
              </c:numCache>
            </c:numRef>
          </c:val>
        </c:ser>
        <c:marker val="1"/>
        <c:axId val="90020864"/>
        <c:axId val="90170496"/>
      </c:lineChart>
      <c:catAx>
        <c:axId val="90020864"/>
        <c:scaling>
          <c:orientation val="minMax"/>
        </c:scaling>
        <c:axPos val="b"/>
        <c:title>
          <c:tx>
            <c:rich>
              <a:bodyPr/>
              <a:lstStyle/>
              <a:p>
                <a:pPr>
                  <a:defRPr>
                    <a:latin typeface="Calibri" pitchFamily="34" charset="0"/>
                  </a:defRPr>
                </a:pPr>
                <a:r>
                  <a:rPr lang="en-US" sz="1000" b="0">
                    <a:latin typeface="Calibri" pitchFamily="34" charset="0"/>
                  </a:rPr>
                  <a:t>Message</a:t>
                </a:r>
                <a:r>
                  <a:rPr lang="en-US" sz="1000" b="0" baseline="0">
                    <a:latin typeface="Calibri" pitchFamily="34" charset="0"/>
                  </a:rPr>
                  <a:t> size (bytes)</a:t>
                </a:r>
                <a:endParaRPr lang="en-US" sz="1000" b="0">
                  <a:latin typeface="Calibri" pitchFamily="34" charset="0"/>
                </a:endParaRPr>
              </a:p>
            </c:rich>
          </c:tx>
          <c:layout/>
        </c:title>
        <c:numFmt formatCode="General" sourceLinked="1"/>
        <c:tickLblPos val="nextTo"/>
        <c:txPr>
          <a:bodyPr/>
          <a:lstStyle/>
          <a:p>
            <a:pPr>
              <a:defRPr sz="900">
                <a:latin typeface="Calibri" pitchFamily="34" charset="0"/>
              </a:defRPr>
            </a:pPr>
            <a:endParaRPr lang="en-US"/>
          </a:p>
        </c:txPr>
        <c:crossAx val="90170496"/>
        <c:crosses val="autoZero"/>
        <c:lblAlgn val="ctr"/>
        <c:lblOffset val="100"/>
        <c:tickLblSkip val="1"/>
      </c:catAx>
      <c:valAx>
        <c:axId val="90170496"/>
        <c:scaling>
          <c:logBase val="2"/>
          <c:orientation val="minMax"/>
        </c:scaling>
        <c:axPos val="l"/>
        <c:majorGridlines/>
        <c:title>
          <c:tx>
            <c:rich>
              <a:bodyPr rot="-5400000" vert="horz"/>
              <a:lstStyle/>
              <a:p>
                <a:pPr>
                  <a:defRPr sz="1000" b="0">
                    <a:latin typeface="Calibri" pitchFamily="34" charset="0"/>
                  </a:defRPr>
                </a:pPr>
                <a:r>
                  <a:rPr lang="en-US" sz="1000" b="0">
                    <a:latin typeface="Calibri" pitchFamily="34" charset="0"/>
                  </a:rPr>
                  <a:t>Half roundtrip latency (</a:t>
                </a:r>
                <a:r>
                  <a:rPr lang="en-US" sz="1000" b="0">
                    <a:latin typeface="Calibri" pitchFamily="34" charset="0"/>
                    <a:cs typeface="Arial"/>
                  </a:rPr>
                  <a:t>µs)</a:t>
                </a:r>
                <a:endParaRPr lang="en-US" sz="1000" b="0">
                  <a:latin typeface="Calibri" pitchFamily="34" charset="0"/>
                </a:endParaRPr>
              </a:p>
            </c:rich>
          </c:tx>
          <c:layout/>
        </c:title>
        <c:numFmt formatCode="General" sourceLinked="1"/>
        <c:majorTickMark val="none"/>
        <c:tickLblPos val="nextTo"/>
        <c:crossAx val="90020864"/>
        <c:crosses val="autoZero"/>
        <c:crossBetween val="midCat"/>
      </c:valAx>
      <c:spPr>
        <a:noFill/>
      </c:spPr>
    </c:plotArea>
    <c:legend>
      <c:legendPos val="r"/>
      <c:layout/>
      <c:txPr>
        <a:bodyPr/>
        <a:lstStyle/>
        <a:p>
          <a:pPr>
            <a:defRPr>
              <a:latin typeface="Calibri" pitchFamily="34" charset="0"/>
            </a:defRPr>
          </a:pPr>
          <a:endParaRPr lang="en-US"/>
        </a:p>
      </c:txPr>
    </c:legend>
    <c:plotVisOnly val="1"/>
  </c:chart>
  <c:spPr>
    <a:noFill/>
    <a:ln>
      <a:no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Sheet1!$B$1</c:f>
              <c:strCache>
                <c:ptCount val="1"/>
                <c:pt idx="0">
                  <c:v>Native</c:v>
                </c:pt>
              </c:strCache>
            </c:strRef>
          </c:tx>
          <c:spPr>
            <a:ln w="25400"/>
          </c:spPr>
          <c:marker>
            <c:symbol val="triangle"/>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Sheet1!$B$2:$B$24</c:f>
              <c:numCache>
                <c:formatCode>General</c:formatCode>
                <c:ptCount val="23"/>
                <c:pt idx="0">
                  <c:v>1.35</c:v>
                </c:pt>
                <c:pt idx="1">
                  <c:v>1.35</c:v>
                </c:pt>
                <c:pt idx="2">
                  <c:v>1.3800000000000001</c:v>
                </c:pt>
                <c:pt idx="3">
                  <c:v>1.37</c:v>
                </c:pt>
                <c:pt idx="4">
                  <c:v>1.3800000000000001</c:v>
                </c:pt>
                <c:pt idx="5">
                  <c:v>1.3900000000000001</c:v>
                </c:pt>
                <c:pt idx="6">
                  <c:v>1.5</c:v>
                </c:pt>
                <c:pt idx="7">
                  <c:v>2.2999999999999998</c:v>
                </c:pt>
                <c:pt idx="8">
                  <c:v>2.8099999999999987</c:v>
                </c:pt>
                <c:pt idx="9">
                  <c:v>3.23</c:v>
                </c:pt>
                <c:pt idx="10">
                  <c:v>4.07</c:v>
                </c:pt>
                <c:pt idx="11">
                  <c:v>4.68</c:v>
                </c:pt>
                <c:pt idx="12">
                  <c:v>5.84</c:v>
                </c:pt>
                <c:pt idx="13">
                  <c:v>8.17</c:v>
                </c:pt>
                <c:pt idx="14">
                  <c:v>13.53</c:v>
                </c:pt>
                <c:pt idx="15">
                  <c:v>22.89</c:v>
                </c:pt>
                <c:pt idx="16">
                  <c:v>42.07</c:v>
                </c:pt>
                <c:pt idx="17">
                  <c:v>80.48</c:v>
                </c:pt>
                <c:pt idx="18">
                  <c:v>157.32000000000056</c:v>
                </c:pt>
                <c:pt idx="19">
                  <c:v>310.97999999999894</c:v>
                </c:pt>
                <c:pt idx="20">
                  <c:v>618.44999999999948</c:v>
                </c:pt>
                <c:pt idx="21">
                  <c:v>1234.07</c:v>
                </c:pt>
                <c:pt idx="22">
                  <c:v>2613.6</c:v>
                </c:pt>
              </c:numCache>
            </c:numRef>
          </c:val>
        </c:ser>
        <c:ser>
          <c:idx val="1"/>
          <c:order val="1"/>
          <c:tx>
            <c:strRef>
              <c:f>Sheet1!$C$1</c:f>
              <c:strCache>
                <c:ptCount val="1"/>
                <c:pt idx="0">
                  <c:v>ESXi ExpA</c:v>
                </c:pt>
              </c:strCache>
            </c:strRef>
          </c:tx>
          <c:spPr>
            <a:ln w="25400"/>
          </c:spPr>
          <c:marker>
            <c:symbol val="square"/>
            <c:size val="4"/>
          </c:marker>
          <c:cat>
            <c:strRef>
              <c:f>Sheet1!$A$2:$A$24</c:f>
              <c:strCache>
                <c:ptCount val="23"/>
                <c:pt idx="0">
                  <c:v>2</c:v>
                </c:pt>
                <c:pt idx="1">
                  <c:v>4</c:v>
                </c:pt>
                <c:pt idx="2">
                  <c:v>8</c:v>
                </c:pt>
                <c:pt idx="3">
                  <c:v>16</c:v>
                </c:pt>
                <c:pt idx="4">
                  <c:v>32</c:v>
                </c:pt>
                <c:pt idx="5">
                  <c:v>64</c:v>
                </c:pt>
                <c:pt idx="6">
                  <c:v>128</c:v>
                </c:pt>
                <c:pt idx="7">
                  <c:v>256</c:v>
                </c:pt>
                <c:pt idx="8">
                  <c:v>512</c:v>
                </c:pt>
                <c:pt idx="9">
                  <c:v>1K</c:v>
                </c:pt>
                <c:pt idx="10">
                  <c:v>2K</c:v>
                </c:pt>
                <c:pt idx="11">
                  <c:v>4K</c:v>
                </c:pt>
                <c:pt idx="12">
                  <c:v>8K</c:v>
                </c:pt>
                <c:pt idx="13">
                  <c:v>16K</c:v>
                </c:pt>
                <c:pt idx="14">
                  <c:v>32K</c:v>
                </c:pt>
                <c:pt idx="15">
                  <c:v>64K</c:v>
                </c:pt>
                <c:pt idx="16">
                  <c:v>128K</c:v>
                </c:pt>
                <c:pt idx="17">
                  <c:v>256K</c:v>
                </c:pt>
                <c:pt idx="18">
                  <c:v>512K</c:v>
                </c:pt>
                <c:pt idx="19">
                  <c:v>1M</c:v>
                </c:pt>
                <c:pt idx="20">
                  <c:v>2M</c:v>
                </c:pt>
                <c:pt idx="21">
                  <c:v>4M</c:v>
                </c:pt>
                <c:pt idx="22">
                  <c:v>8M</c:v>
                </c:pt>
              </c:strCache>
            </c:strRef>
          </c:cat>
          <c:val>
            <c:numRef>
              <c:f>Sheet1!$C$2:$C$24</c:f>
              <c:numCache>
                <c:formatCode>General</c:formatCode>
                <c:ptCount val="23"/>
                <c:pt idx="0">
                  <c:v>1.75</c:v>
                </c:pt>
                <c:pt idx="1">
                  <c:v>1.75</c:v>
                </c:pt>
                <c:pt idx="2">
                  <c:v>1.78</c:v>
                </c:pt>
                <c:pt idx="3">
                  <c:v>2.0499999999999998</c:v>
                </c:pt>
                <c:pt idx="4">
                  <c:v>2.3499999999999988</c:v>
                </c:pt>
                <c:pt idx="5">
                  <c:v>2.9</c:v>
                </c:pt>
                <c:pt idx="6">
                  <c:v>4.13</c:v>
                </c:pt>
                <c:pt idx="7">
                  <c:v>2.3099999999999987</c:v>
                </c:pt>
                <c:pt idx="8">
                  <c:v>2.8299999999999987</c:v>
                </c:pt>
                <c:pt idx="9">
                  <c:v>3.25</c:v>
                </c:pt>
                <c:pt idx="10">
                  <c:v>4.09</c:v>
                </c:pt>
                <c:pt idx="11">
                  <c:v>4.7</c:v>
                </c:pt>
                <c:pt idx="12">
                  <c:v>5.87</c:v>
                </c:pt>
                <c:pt idx="13">
                  <c:v>8.2100000000000009</c:v>
                </c:pt>
                <c:pt idx="14">
                  <c:v>14.13</c:v>
                </c:pt>
                <c:pt idx="15">
                  <c:v>23.82</c:v>
                </c:pt>
                <c:pt idx="16">
                  <c:v>42.87</c:v>
                </c:pt>
                <c:pt idx="17">
                  <c:v>81.33</c:v>
                </c:pt>
                <c:pt idx="18">
                  <c:v>158.31</c:v>
                </c:pt>
                <c:pt idx="19">
                  <c:v>312.11</c:v>
                </c:pt>
                <c:pt idx="20">
                  <c:v>619.77000000000055</c:v>
                </c:pt>
                <c:pt idx="21">
                  <c:v>1235.8799999999999</c:v>
                </c:pt>
                <c:pt idx="22">
                  <c:v>2696.5</c:v>
                </c:pt>
              </c:numCache>
            </c:numRef>
          </c:val>
        </c:ser>
        <c:marker val="1"/>
        <c:axId val="90499328"/>
        <c:axId val="90575232"/>
      </c:lineChart>
      <c:catAx>
        <c:axId val="90499328"/>
        <c:scaling>
          <c:orientation val="minMax"/>
        </c:scaling>
        <c:axPos val="b"/>
        <c:title>
          <c:tx>
            <c:rich>
              <a:bodyPr/>
              <a:lstStyle/>
              <a:p>
                <a:pPr>
                  <a:defRPr>
                    <a:latin typeface="Calibri" pitchFamily="34" charset="0"/>
                  </a:defRPr>
                </a:pPr>
                <a:r>
                  <a:rPr lang="en-US" sz="1000" b="0">
                    <a:latin typeface="Calibri" pitchFamily="34" charset="0"/>
                  </a:rPr>
                  <a:t>Message</a:t>
                </a:r>
                <a:r>
                  <a:rPr lang="en-US" sz="1000" b="0" baseline="0">
                    <a:latin typeface="Calibri" pitchFamily="34" charset="0"/>
                  </a:rPr>
                  <a:t> size (bytes)</a:t>
                </a:r>
                <a:endParaRPr lang="en-US" sz="1000" b="0">
                  <a:latin typeface="Calibri" pitchFamily="34" charset="0"/>
                </a:endParaRPr>
              </a:p>
            </c:rich>
          </c:tx>
          <c:layout/>
        </c:title>
        <c:numFmt formatCode="General" sourceLinked="1"/>
        <c:tickLblPos val="nextTo"/>
        <c:txPr>
          <a:bodyPr/>
          <a:lstStyle/>
          <a:p>
            <a:pPr>
              <a:defRPr sz="900">
                <a:latin typeface="Calibri" pitchFamily="34" charset="0"/>
              </a:defRPr>
            </a:pPr>
            <a:endParaRPr lang="en-US"/>
          </a:p>
        </c:txPr>
        <c:crossAx val="90575232"/>
        <c:crosses val="autoZero"/>
        <c:lblAlgn val="ctr"/>
        <c:lblOffset val="100"/>
        <c:tickLblSkip val="1"/>
      </c:catAx>
      <c:valAx>
        <c:axId val="90575232"/>
        <c:scaling>
          <c:logBase val="2"/>
          <c:orientation val="minMax"/>
        </c:scaling>
        <c:axPos val="l"/>
        <c:majorGridlines/>
        <c:title>
          <c:tx>
            <c:rich>
              <a:bodyPr rot="-5400000" vert="horz"/>
              <a:lstStyle/>
              <a:p>
                <a:pPr>
                  <a:defRPr>
                    <a:latin typeface="Calibri" pitchFamily="34" charset="0"/>
                  </a:defRPr>
                </a:pPr>
                <a:r>
                  <a:rPr lang="en-US" sz="1000" b="0">
                    <a:latin typeface="Calibri" pitchFamily="34" charset="0"/>
                  </a:rPr>
                  <a:t>Half roundtrip latency (</a:t>
                </a:r>
                <a:r>
                  <a:rPr lang="en-US" sz="1000" b="0">
                    <a:latin typeface="Calibri" pitchFamily="34" charset="0"/>
                    <a:cs typeface="Arial"/>
                  </a:rPr>
                  <a:t>µs)</a:t>
                </a:r>
                <a:endParaRPr lang="en-US" sz="1000" b="0">
                  <a:latin typeface="Calibri" pitchFamily="34" charset="0"/>
                </a:endParaRPr>
              </a:p>
            </c:rich>
          </c:tx>
          <c:layout/>
        </c:title>
        <c:numFmt formatCode="General" sourceLinked="1"/>
        <c:majorTickMark val="none"/>
        <c:tickLblPos val="nextTo"/>
        <c:txPr>
          <a:bodyPr/>
          <a:lstStyle/>
          <a:p>
            <a:pPr>
              <a:defRPr sz="1000"/>
            </a:pPr>
            <a:endParaRPr lang="en-US"/>
          </a:p>
        </c:txPr>
        <c:crossAx val="90499328"/>
        <c:crosses val="autoZero"/>
        <c:crossBetween val="midCat"/>
      </c:valAx>
      <c:spPr>
        <a:noFill/>
      </c:spPr>
    </c:plotArea>
    <c:legend>
      <c:legendPos val="r"/>
      <c:layout/>
      <c:txPr>
        <a:bodyPr/>
        <a:lstStyle/>
        <a:p>
          <a:pPr>
            <a:defRPr>
              <a:latin typeface="Calibri" pitchFamily="34" charset="0"/>
            </a:defRPr>
          </a:pPr>
          <a:endParaRPr lang="en-US"/>
        </a:p>
      </c:txPr>
    </c:legend>
    <c:plotVisOnly val="1"/>
  </c:chart>
  <c:spPr>
    <a:noFill/>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2n16p</c:v>
                </c:pt>
              </c:strCache>
            </c:strRef>
          </c:tx>
          <c:cat>
            <c:strRef>
              <c:f>Sheet1!$A$2:$A$9</c:f>
              <c:strCache>
                <c:ptCount val="8"/>
                <c:pt idx="0">
                  <c:v>HPL </c:v>
                </c:pt>
                <c:pt idx="1">
                  <c:v>StarDGEMM</c:v>
                </c:pt>
                <c:pt idx="2">
                  <c:v>MPIRandomAccess</c:v>
                </c:pt>
                <c:pt idx="3">
                  <c:v> StarSTREAM</c:v>
                </c:pt>
                <c:pt idx="4">
                  <c:v>MPI FFT</c:v>
                </c:pt>
                <c:pt idx="5">
                  <c:v>RandomlyOrderedRingLatency</c:v>
                </c:pt>
                <c:pt idx="6">
                  <c:v>NaturallyOrderedRingBandwidth</c:v>
                </c:pt>
                <c:pt idx="7">
                  <c:v>NaturallyOrderedRingLatency</c:v>
                </c:pt>
              </c:strCache>
            </c:strRef>
          </c:cat>
          <c:val>
            <c:numRef>
              <c:f>Sheet1!$B$2:$B$9</c:f>
              <c:numCache>
                <c:formatCode>General</c:formatCode>
                <c:ptCount val="8"/>
                <c:pt idx="0">
                  <c:v>1.05</c:v>
                </c:pt>
                <c:pt idx="1">
                  <c:v>1.06</c:v>
                </c:pt>
                <c:pt idx="2">
                  <c:v>1.6300000000000001</c:v>
                </c:pt>
                <c:pt idx="3">
                  <c:v>1.2</c:v>
                </c:pt>
                <c:pt idx="4">
                  <c:v>1.06</c:v>
                </c:pt>
                <c:pt idx="5">
                  <c:v>1.1399999999999972</c:v>
                </c:pt>
                <c:pt idx="6">
                  <c:v>1.81</c:v>
                </c:pt>
                <c:pt idx="7">
                  <c:v>1.1200000000000001</c:v>
                </c:pt>
              </c:numCache>
            </c:numRef>
          </c:val>
        </c:ser>
        <c:ser>
          <c:idx val="1"/>
          <c:order val="1"/>
          <c:tx>
            <c:strRef>
              <c:f>Sheet1!$C$1</c:f>
              <c:strCache>
                <c:ptCount val="1"/>
                <c:pt idx="0">
                  <c:v>4n32p</c:v>
                </c:pt>
              </c:strCache>
            </c:strRef>
          </c:tx>
          <c:cat>
            <c:strRef>
              <c:f>Sheet1!$A$2:$A$9</c:f>
              <c:strCache>
                <c:ptCount val="8"/>
                <c:pt idx="0">
                  <c:v>HPL </c:v>
                </c:pt>
                <c:pt idx="1">
                  <c:v>StarDGEMM</c:v>
                </c:pt>
                <c:pt idx="2">
                  <c:v>MPIRandomAccess</c:v>
                </c:pt>
                <c:pt idx="3">
                  <c:v> StarSTREAM</c:v>
                </c:pt>
                <c:pt idx="4">
                  <c:v>MPI FFT</c:v>
                </c:pt>
                <c:pt idx="5">
                  <c:v>RandomlyOrderedRingLatency</c:v>
                </c:pt>
                <c:pt idx="6">
                  <c:v>NaturallyOrderedRingBandwidth</c:v>
                </c:pt>
                <c:pt idx="7">
                  <c:v>NaturallyOrderedRingLatency</c:v>
                </c:pt>
              </c:strCache>
            </c:strRef>
          </c:cat>
          <c:val>
            <c:numRef>
              <c:f>Sheet1!$C$2:$C$9</c:f>
              <c:numCache>
                <c:formatCode>General</c:formatCode>
                <c:ptCount val="8"/>
                <c:pt idx="0">
                  <c:v>1.06</c:v>
                </c:pt>
                <c:pt idx="1">
                  <c:v>1.05</c:v>
                </c:pt>
                <c:pt idx="2">
                  <c:v>1.9800000000000026</c:v>
                </c:pt>
                <c:pt idx="3">
                  <c:v>1.1700000000000021</c:v>
                </c:pt>
                <c:pt idx="4">
                  <c:v>1.1200000000000001</c:v>
                </c:pt>
                <c:pt idx="5">
                  <c:v>0.99</c:v>
                </c:pt>
                <c:pt idx="6">
                  <c:v>1.9100000000000001</c:v>
                </c:pt>
                <c:pt idx="7">
                  <c:v>1.08</c:v>
                </c:pt>
              </c:numCache>
            </c:numRef>
          </c:val>
        </c:ser>
        <c:ser>
          <c:idx val="2"/>
          <c:order val="2"/>
          <c:tx>
            <c:strRef>
              <c:f>Sheet1!$D$1</c:f>
              <c:strCache>
                <c:ptCount val="1"/>
                <c:pt idx="0">
                  <c:v>8n64p</c:v>
                </c:pt>
              </c:strCache>
            </c:strRef>
          </c:tx>
          <c:cat>
            <c:strRef>
              <c:f>Sheet1!$A$2:$A$9</c:f>
              <c:strCache>
                <c:ptCount val="8"/>
                <c:pt idx="0">
                  <c:v>HPL </c:v>
                </c:pt>
                <c:pt idx="1">
                  <c:v>StarDGEMM</c:v>
                </c:pt>
                <c:pt idx="2">
                  <c:v>MPIRandomAccess</c:v>
                </c:pt>
                <c:pt idx="3">
                  <c:v> StarSTREAM</c:v>
                </c:pt>
                <c:pt idx="4">
                  <c:v>MPI FFT</c:v>
                </c:pt>
                <c:pt idx="5">
                  <c:v>RandomlyOrderedRingLatency</c:v>
                </c:pt>
                <c:pt idx="6">
                  <c:v>NaturallyOrderedRingBandwidth</c:v>
                </c:pt>
                <c:pt idx="7">
                  <c:v>NaturallyOrderedRingLatency</c:v>
                </c:pt>
              </c:strCache>
            </c:strRef>
          </c:cat>
          <c:val>
            <c:numRef>
              <c:f>Sheet1!$D$2:$D$9</c:f>
              <c:numCache>
                <c:formatCode>General</c:formatCode>
                <c:ptCount val="8"/>
                <c:pt idx="0">
                  <c:v>1.07</c:v>
                </c:pt>
                <c:pt idx="1">
                  <c:v>1.05</c:v>
                </c:pt>
                <c:pt idx="2">
                  <c:v>1.51</c:v>
                </c:pt>
                <c:pt idx="3">
                  <c:v>1.06</c:v>
                </c:pt>
                <c:pt idx="5">
                  <c:v>1.02</c:v>
                </c:pt>
                <c:pt idx="6">
                  <c:v>1.61</c:v>
                </c:pt>
                <c:pt idx="7">
                  <c:v>1.06</c:v>
                </c:pt>
              </c:numCache>
            </c:numRef>
          </c:val>
        </c:ser>
        <c:axId val="90822912"/>
        <c:axId val="90828800"/>
      </c:barChart>
      <c:catAx>
        <c:axId val="90822912"/>
        <c:scaling>
          <c:orientation val="minMax"/>
        </c:scaling>
        <c:axPos val="b"/>
        <c:tickLblPos val="nextTo"/>
        <c:txPr>
          <a:bodyPr/>
          <a:lstStyle/>
          <a:p>
            <a:pPr>
              <a:defRPr sz="1400" baseline="0"/>
            </a:pPr>
            <a:endParaRPr lang="en-US"/>
          </a:p>
        </c:txPr>
        <c:crossAx val="90828800"/>
        <c:crosses val="autoZero"/>
        <c:auto val="1"/>
        <c:lblAlgn val="ctr"/>
        <c:lblOffset val="100"/>
      </c:catAx>
      <c:valAx>
        <c:axId val="90828800"/>
        <c:scaling>
          <c:orientation val="minMax"/>
        </c:scaling>
        <c:axPos val="l"/>
        <c:majorGridlines/>
        <c:numFmt formatCode="General" sourceLinked="1"/>
        <c:tickLblPos val="nextTo"/>
        <c:crossAx val="90822912"/>
        <c:crosses val="autoZero"/>
        <c:crossBetween val="between"/>
      </c:valAx>
    </c:plotArea>
    <c:legend>
      <c:legendPos val="r"/>
      <c:layout/>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0.38594</cdr:x>
      <cdr:y>0.17494</cdr:y>
    </cdr:from>
    <cdr:to>
      <cdr:x>0.67054</cdr:x>
      <cdr:y>0.44289</cdr:y>
    </cdr:to>
    <cdr:sp macro="" textlink="">
      <cdr:nvSpPr>
        <cdr:cNvPr id="3" name="Straight Arrow Connector 2"/>
        <cdr:cNvSpPr/>
      </cdr:nvSpPr>
      <cdr:spPr>
        <a:xfrm xmlns:a="http://schemas.openxmlformats.org/drawingml/2006/main">
          <a:off x="1308062" y="353427"/>
          <a:ext cx="964582" cy="541334"/>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0.43871</cdr:x>
      <cdr:y>0.35938</cdr:y>
    </cdr:from>
    <cdr:to>
      <cdr:x>0.65752</cdr:x>
      <cdr:y>0.65276</cdr:y>
    </cdr:to>
    <cdr:sp macro="" textlink="">
      <cdr:nvSpPr>
        <cdr:cNvPr id="4" name="TextBox 3"/>
        <cdr:cNvSpPr txBox="1"/>
      </cdr:nvSpPr>
      <cdr:spPr>
        <a:xfrm xmlns:a="http://schemas.openxmlformats.org/drawingml/2006/main">
          <a:off x="1486916" y="726055"/>
          <a:ext cx="741604" cy="5927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36 % faster</a:t>
          </a:r>
        </a:p>
      </cdr:txBody>
    </cdr:sp>
  </cdr:relSizeAnchor>
</c:userShapes>
</file>

<file path=ppt/drawings/drawing2.xml><?xml version="1.0" encoding="utf-8"?>
<c:userShapes xmlns:c="http://schemas.openxmlformats.org/drawingml/2006/chart">
  <cdr:relSizeAnchor xmlns:cdr="http://schemas.openxmlformats.org/drawingml/2006/chartDrawing">
    <cdr:from>
      <cdr:x>0.43017</cdr:x>
      <cdr:y>0.18485</cdr:y>
    </cdr:from>
    <cdr:to>
      <cdr:x>0.55121</cdr:x>
      <cdr:y>0.22978</cdr:y>
    </cdr:to>
    <cdr:sp macro="" textlink="">
      <cdr:nvSpPr>
        <cdr:cNvPr id="4" name="TextBox 3"/>
        <cdr:cNvSpPr txBox="1"/>
      </cdr:nvSpPr>
      <cdr:spPr>
        <a:xfrm xmlns:a="http://schemas.openxmlformats.org/drawingml/2006/main">
          <a:off x="3729280" y="1162373"/>
          <a:ext cx="1049364" cy="2825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0.49846</cdr:x>
      <cdr:y>0.4067</cdr:y>
    </cdr:from>
    <cdr:to>
      <cdr:x>0.83385</cdr:x>
      <cdr:y>0.55981</cdr:y>
    </cdr:to>
    <cdr:sp macro="" textlink="">
      <cdr:nvSpPr>
        <cdr:cNvPr id="5" name="TextBox 4"/>
        <cdr:cNvSpPr txBox="1"/>
      </cdr:nvSpPr>
      <cdr:spPr>
        <a:xfrm xmlns:a="http://schemas.openxmlformats.org/drawingml/2006/main">
          <a:off x="1959429" y="1028095"/>
          <a:ext cx="1318381" cy="387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30% Higher</a:t>
          </a:r>
        </a:p>
      </cdr:txBody>
    </cdr:sp>
  </cdr:relSizeAnchor>
  <cdr:relSizeAnchor xmlns:cdr="http://schemas.openxmlformats.org/drawingml/2006/chartDrawing">
    <cdr:from>
      <cdr:x>0.40563</cdr:x>
      <cdr:y>0.30228</cdr:y>
    </cdr:from>
    <cdr:to>
      <cdr:x>0.53598</cdr:x>
      <cdr:y>0.56349</cdr:y>
    </cdr:to>
    <cdr:sp macro="" textlink="">
      <cdr:nvSpPr>
        <cdr:cNvPr id="6" name="Up Arrow 5"/>
        <cdr:cNvSpPr/>
      </cdr:nvSpPr>
      <cdr:spPr>
        <a:xfrm xmlns:a="http://schemas.openxmlformats.org/drawingml/2006/main">
          <a:off x="1594512" y="764143"/>
          <a:ext cx="512400" cy="660314"/>
        </a:xfrm>
        <a:prstGeom xmlns:a="http://schemas.openxmlformats.org/drawingml/2006/main" prst="upArrow">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0.36667</cdr:x>
      <cdr:y>0.17395</cdr:y>
    </cdr:from>
    <cdr:to>
      <cdr:x>0.68615</cdr:x>
      <cdr:y>0.28352</cdr:y>
    </cdr:to>
    <cdr:sp macro="" textlink="">
      <cdr:nvSpPr>
        <cdr:cNvPr id="2" name="TextBox 1"/>
        <cdr:cNvSpPr txBox="1"/>
      </cdr:nvSpPr>
      <cdr:spPr>
        <a:xfrm xmlns:a="http://schemas.openxmlformats.org/drawingml/2006/main">
          <a:off x="1392578" y="385022"/>
          <a:ext cx="1213369" cy="24254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200" dirty="0" smtClean="0">
              <a:solidFill>
                <a:schemeClr val="bg1"/>
              </a:solidFill>
            </a:rPr>
            <a:t>14.18 </a:t>
          </a:r>
          <a:r>
            <a:rPr lang="en-US" sz="1200" dirty="0" err="1" smtClean="0">
              <a:solidFill>
                <a:schemeClr val="bg1"/>
              </a:solidFill>
            </a:rPr>
            <a:t>Gbps</a:t>
          </a:r>
          <a:endParaRPr lang="en-US" sz="1200" dirty="0" smtClean="0">
            <a:solidFill>
              <a:schemeClr val="bg1"/>
            </a:solidFill>
          </a:endParaRPr>
        </a:p>
      </cdr:txBody>
    </cdr:sp>
  </cdr:relSizeAnchor>
  <cdr:relSizeAnchor xmlns:cdr="http://schemas.openxmlformats.org/drawingml/2006/chartDrawing">
    <cdr:from>
      <cdr:x>0.34004</cdr:x>
      <cdr:y>0.55673</cdr:y>
    </cdr:from>
    <cdr:to>
      <cdr:x>0.76923</cdr:x>
      <cdr:y>0.66631</cdr:y>
    </cdr:to>
    <cdr:sp macro="" textlink="">
      <cdr:nvSpPr>
        <cdr:cNvPr id="7" name="TextBox 6"/>
        <cdr:cNvSpPr txBox="1"/>
      </cdr:nvSpPr>
      <cdr:spPr>
        <a:xfrm xmlns:a="http://schemas.openxmlformats.org/drawingml/2006/main">
          <a:off x="1291436" y="1232289"/>
          <a:ext cx="1630029" cy="242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xmlns:a="http://schemas.openxmlformats.org/drawingml/2006/main">
          <a:r>
            <a:rPr lang="en-US" sz="1200" dirty="0" smtClean="0">
              <a:solidFill>
                <a:schemeClr val="bg1"/>
              </a:solidFill>
            </a:rPr>
            <a:t>10.84 </a:t>
          </a:r>
          <a:r>
            <a:rPr lang="en-US" sz="1200" dirty="0" err="1" smtClean="0">
              <a:solidFill>
                <a:schemeClr val="bg1"/>
              </a:solidFill>
            </a:rPr>
            <a:t>Gbps</a:t>
          </a:r>
          <a:endParaRPr lang="en-US" sz="1200" dirty="0" smtClean="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0.50613</cdr:x>
      <cdr:y>0.39062</cdr:y>
    </cdr:from>
    <cdr:to>
      <cdr:x>0.80545</cdr:x>
      <cdr:y>0.55365</cdr:y>
    </cdr:to>
    <cdr:sp macro="" textlink="">
      <cdr:nvSpPr>
        <cdr:cNvPr id="3" name="TextBox 2"/>
        <cdr:cNvSpPr txBox="1"/>
      </cdr:nvSpPr>
      <cdr:spPr>
        <a:xfrm xmlns:a="http://schemas.openxmlformats.org/drawingml/2006/main">
          <a:off x="2001821" y="831528"/>
          <a:ext cx="1183853" cy="3470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92% Lower</a:t>
          </a:r>
        </a:p>
      </cdr:txBody>
    </cdr:sp>
  </cdr:relSizeAnchor>
  <cdr:relSizeAnchor xmlns:cdr="http://schemas.openxmlformats.org/drawingml/2006/chartDrawing">
    <cdr:from>
      <cdr:x>0.41528</cdr:x>
      <cdr:y>0.22159</cdr:y>
    </cdr:from>
    <cdr:to>
      <cdr:x>0.5425</cdr:x>
      <cdr:y>0.70003</cdr:y>
    </cdr:to>
    <cdr:sp macro="" textlink="">
      <cdr:nvSpPr>
        <cdr:cNvPr id="5" name="Down Arrow 4"/>
        <cdr:cNvSpPr/>
      </cdr:nvSpPr>
      <cdr:spPr bwMode="auto">
        <a:xfrm xmlns:a="http://schemas.openxmlformats.org/drawingml/2006/main">
          <a:off x="1642492" y="471712"/>
          <a:ext cx="503173" cy="1018493"/>
        </a:xfrm>
        <a:prstGeom xmlns:a="http://schemas.openxmlformats.org/drawingml/2006/main" prst="downArrow">
          <a:avLst/>
        </a:prstGeom>
        <a:solidFill xmlns:a="http://schemas.openxmlformats.org/drawingml/2006/main">
          <a:srgbClr val="00B050"/>
        </a:solidFill>
        <a:ln xmlns:a="http://schemas.openxmlformats.org/drawingml/2006/main" w="12700">
          <a:solidFill>
            <a:schemeClr val="accent3"/>
          </a:solidFill>
          <a:round/>
          <a:headEnd/>
          <a:tailEnd/>
        </a:ln>
      </cdr:spPr>
      <cdr:txBody>
        <a:bodyPr xmlns:a="http://schemas.openxmlformats.org/drawingml/2006/main" vertOverflow="clip" wrap="none" lIns="0" tIns="0" rIns="0" bIns="0" rtlCol="0" anchor="ct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0.48965</cdr:x>
      <cdr:y>0.2072</cdr:y>
    </cdr:from>
    <cdr:to>
      <cdr:x>0.62106</cdr:x>
      <cdr:y>0.27295</cdr:y>
    </cdr:to>
    <cdr:sp macro="" textlink="">
      <cdr:nvSpPr>
        <cdr:cNvPr id="3" name="TextBox 2"/>
        <cdr:cNvSpPr txBox="1"/>
      </cdr:nvSpPr>
      <cdr:spPr>
        <a:xfrm xmlns:a="http://schemas.openxmlformats.org/drawingml/2006/main">
          <a:off x="4247213" y="1303832"/>
          <a:ext cx="1139877" cy="413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0.48515</cdr:x>
      <cdr:y>0.21588</cdr:y>
    </cdr:from>
    <cdr:to>
      <cdr:x>0.61746</cdr:x>
      <cdr:y>0.28164</cdr:y>
    </cdr:to>
    <cdr:sp macro="" textlink="">
      <cdr:nvSpPr>
        <cdr:cNvPr id="4" name="TextBox 3"/>
        <cdr:cNvSpPr txBox="1"/>
      </cdr:nvSpPr>
      <cdr:spPr>
        <a:xfrm xmlns:a="http://schemas.openxmlformats.org/drawingml/2006/main">
          <a:off x="4208176" y="1358484"/>
          <a:ext cx="1147685" cy="413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0.42207</cdr:x>
      <cdr:y>0.53648</cdr:y>
    </cdr:from>
    <cdr:to>
      <cdr:x>0.55025</cdr:x>
      <cdr:y>0.58239</cdr:y>
    </cdr:to>
    <cdr:sp macro="" textlink="">
      <cdr:nvSpPr>
        <cdr:cNvPr id="5" name="TextBox 4"/>
        <cdr:cNvSpPr txBox="1"/>
      </cdr:nvSpPr>
      <cdr:spPr>
        <a:xfrm xmlns:a="http://schemas.openxmlformats.org/drawingml/2006/main">
          <a:off x="3723521" y="2625507"/>
          <a:ext cx="1130807" cy="2246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84% Lower</a:t>
          </a:r>
        </a:p>
        <a:p xmlns:a="http://schemas.openxmlformats.org/drawingml/2006/main">
          <a:endParaRPr lang="en-US" sz="1100" dirty="0"/>
        </a:p>
      </cdr:txBody>
    </cdr:sp>
  </cdr:relSizeAnchor>
  <cdr:relSizeAnchor xmlns:cdr="http://schemas.openxmlformats.org/drawingml/2006/chartDrawing">
    <cdr:from>
      <cdr:x>0.37902</cdr:x>
      <cdr:y>0.4904</cdr:y>
    </cdr:from>
    <cdr:to>
      <cdr:x>0.50596</cdr:x>
      <cdr:y>0.75928</cdr:y>
    </cdr:to>
    <cdr:sp macro="" textlink="">
      <cdr:nvSpPr>
        <cdr:cNvPr id="6" name="Down Arrow 5"/>
        <cdr:cNvSpPr/>
      </cdr:nvSpPr>
      <cdr:spPr bwMode="auto">
        <a:xfrm xmlns:a="http://schemas.openxmlformats.org/drawingml/2006/main">
          <a:off x="1499078" y="1049865"/>
          <a:ext cx="502066" cy="575640"/>
        </a:xfrm>
        <a:prstGeom xmlns:a="http://schemas.openxmlformats.org/drawingml/2006/main" prst="downArrow">
          <a:avLst/>
        </a:prstGeom>
        <a:solidFill xmlns:a="http://schemas.openxmlformats.org/drawingml/2006/main">
          <a:srgbClr val="00B050"/>
        </a:solidFill>
        <a:ln xmlns:a="http://schemas.openxmlformats.org/drawingml/2006/main" w="12700">
          <a:solidFill>
            <a:srgbClr val="003D79"/>
          </a:solidFill>
          <a:round/>
          <a:headEnd/>
          <a:tailEnd/>
        </a:ln>
      </cdr:spPr>
      <cdr:txBody>
        <a:bodyPr xmlns:a="http://schemas.openxmlformats.org/drawingml/2006/main" wrap="none" lIns="0" tIns="0" rIns="0" bIns="0" rtlCol="0" anchor="ctr"/>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endParaRPr lang="en-US"/>
        </a:p>
      </cdr:txBody>
    </cdr:sp>
  </cdr:relSizeAnchor>
  <cdr:relSizeAnchor xmlns:cdr="http://schemas.openxmlformats.org/drawingml/2006/chartDrawing">
    <cdr:from>
      <cdr:x>0.48284</cdr:x>
      <cdr:y>0.55736</cdr:y>
    </cdr:from>
    <cdr:to>
      <cdr:x>0.76875</cdr:x>
      <cdr:y>0.66231</cdr:y>
    </cdr:to>
    <cdr:sp macro="" textlink="">
      <cdr:nvSpPr>
        <cdr:cNvPr id="7" name="TextBox 6"/>
        <cdr:cNvSpPr txBox="1"/>
      </cdr:nvSpPr>
      <cdr:spPr>
        <a:xfrm xmlns:a="http://schemas.openxmlformats.org/drawingml/2006/main">
          <a:off x="1909704" y="1193233"/>
          <a:ext cx="1130815" cy="2246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84% Lower</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 xmlns:p14="http://schemas.microsoft.com/office/powerpoint/2010/main" val="1012525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 xmlns:p14="http://schemas.microsoft.com/office/powerpoint/2010/main" val="3537266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6843EB8-94ED-4AA0-ACA2-1F68D0EE206C}" type="slidenum">
              <a:rPr lang="en-US" smtClean="0"/>
              <a:pPr/>
              <a:t>1</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buFont typeface="Arial" pitchFamily="34" charset="0"/>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C009A5-4ED8-48C4-B73D-98D643FA040B}"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xmlns="" val="422653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spcBef>
                <a:spcPts val="0"/>
              </a:spcBef>
              <a:spcAft>
                <a:spcPts val="480"/>
              </a:spcAft>
            </a:pPr>
            <a:r>
              <a:rPr lang="en-US" dirty="0" smtClean="0"/>
              <a:t>From 2- or 3-tier to spine/leaf</a:t>
            </a:r>
          </a:p>
          <a:p>
            <a:pPr>
              <a:lnSpc>
                <a:spcPct val="200000"/>
              </a:lnSpc>
              <a:spcBef>
                <a:spcPts val="0"/>
              </a:spcBef>
              <a:spcAft>
                <a:spcPts val="480"/>
              </a:spcAft>
            </a:pPr>
            <a:r>
              <a:rPr lang="en-US" dirty="0" smtClean="0"/>
              <a:t>Density &amp; bandwidth jump</a:t>
            </a:r>
          </a:p>
          <a:p>
            <a:pPr>
              <a:lnSpc>
                <a:spcPct val="200000"/>
              </a:lnSpc>
              <a:spcBef>
                <a:spcPts val="0"/>
              </a:spcBef>
              <a:spcAft>
                <a:spcPts val="480"/>
              </a:spcAft>
            </a:pPr>
            <a:r>
              <a:rPr lang="en-US" dirty="0" smtClean="0"/>
              <a:t>ECMP for layer 3 (and layer 2)</a:t>
            </a:r>
          </a:p>
          <a:p>
            <a:pPr>
              <a:lnSpc>
                <a:spcPct val="200000"/>
              </a:lnSpc>
              <a:spcBef>
                <a:spcPts val="0"/>
              </a:spcBef>
              <a:spcAft>
                <a:spcPts val="480"/>
              </a:spcAft>
            </a:pPr>
            <a:r>
              <a:rPr lang="en-US" dirty="0" smtClean="0"/>
              <a:t>Reduce network oversubscription</a:t>
            </a:r>
          </a:p>
          <a:p>
            <a:pPr>
              <a:lnSpc>
                <a:spcPct val="200000"/>
              </a:lnSpc>
              <a:spcBef>
                <a:spcPts val="0"/>
              </a:spcBef>
              <a:spcAft>
                <a:spcPts val="480"/>
              </a:spcAft>
            </a:pPr>
            <a:r>
              <a:rPr lang="en-US" dirty="0" smtClean="0"/>
              <a:t>Wire &amp; configure once</a:t>
            </a:r>
          </a:p>
          <a:p>
            <a:pPr>
              <a:lnSpc>
                <a:spcPct val="200000"/>
              </a:lnSpc>
              <a:spcBef>
                <a:spcPts val="0"/>
              </a:spcBef>
              <a:spcAft>
                <a:spcPts val="480"/>
              </a:spcAft>
            </a:pPr>
            <a:r>
              <a:rPr lang="en-US" dirty="0" smtClean="0"/>
              <a:t>Uniform configurations</a:t>
            </a: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66171" y="8817613"/>
            <a:ext cx="3031529" cy="466087"/>
          </a:xfrm>
          <a:prstGeom prst="rect">
            <a:avLst/>
          </a:prstGeom>
          <a:noFill/>
          <a:ln w="9525">
            <a:noFill/>
            <a:miter lim="800000"/>
            <a:headEnd/>
            <a:tailEnd/>
          </a:ln>
        </p:spPr>
        <p:txBody>
          <a:bodyPr lIns="93982" tIns="46991" rIns="93982" bIns="46991" anchor="b"/>
          <a:lstStyle/>
          <a:p>
            <a:pPr algn="r" defTabSz="939800" eaLnBrk="0" hangingPunct="0"/>
            <a:fld id="{D42B922B-2550-4CC6-917E-ED4C62559592}" type="slidenum">
              <a:rPr lang="en-US" altLang="en-US" sz="1200">
                <a:solidFill>
                  <a:schemeClr val="tx1"/>
                </a:solidFill>
                <a:latin typeface="Times" pitchFamily="18" charset="0"/>
              </a:rPr>
              <a:pPr algn="r" defTabSz="939800" eaLnBrk="0" hangingPunct="0"/>
              <a:t>6</a:t>
            </a:fld>
            <a:endParaRPr lang="en-US" altLang="en-US" sz="1200">
              <a:solidFill>
                <a:schemeClr val="tx1"/>
              </a:solidFill>
              <a:latin typeface="Times" pitchFamily="18" charset="0"/>
            </a:endParaRPr>
          </a:p>
        </p:txBody>
      </p:sp>
      <p:sp>
        <p:nvSpPr>
          <p:cNvPr id="179203" name="Rectangle 2"/>
          <p:cNvSpPr>
            <a:spLocks noGrp="1" noRot="1" noChangeAspect="1" noChangeArrowheads="1" noTextEdit="1"/>
          </p:cNvSpPr>
          <p:nvPr>
            <p:ph type="sldImg"/>
          </p:nvPr>
        </p:nvSpPr>
        <p:spPr>
          <a:xfrm>
            <a:off x="1177925" y="695325"/>
            <a:ext cx="4643438" cy="3481388"/>
          </a:xfrm>
          <a:ln/>
        </p:spPr>
      </p:sp>
      <p:sp>
        <p:nvSpPr>
          <p:cNvPr id="179204" name="Rectangle 3"/>
          <p:cNvSpPr>
            <a:spLocks noGrp="1" noChangeArrowheads="1"/>
          </p:cNvSpPr>
          <p:nvPr>
            <p:ph type="body" idx="1"/>
          </p:nvPr>
        </p:nvSpPr>
        <p:spPr>
          <a:xfrm>
            <a:off x="933027" y="4408807"/>
            <a:ext cx="5131647" cy="4178933"/>
          </a:xfrm>
          <a:noFill/>
          <a:ln/>
        </p:spPr>
        <p:txBody>
          <a:bodyPr/>
          <a:lstStyle/>
          <a:p>
            <a:r>
              <a:rPr lang="en-US" dirty="0" smtClean="0">
                <a:latin typeface="Arial" pitchFamily="34" charset="0"/>
              </a:rPr>
              <a:t>Virtual machines are not a new concept.  They were developed over thirty years ago for mainframe systems to allow multiple users to safely share those expensive machines.  As computers became cheaper, the motivation behind virtualization faded and processor architectures like the Intel x86 were developed without some of the features needed to support virtualization.</a:t>
            </a:r>
          </a:p>
          <a:p>
            <a:endParaRPr lang="en-US" dirty="0" smtClean="0">
              <a:latin typeface="Arial" pitchFamily="34" charset="0"/>
            </a:endParaRPr>
          </a:p>
          <a:p>
            <a:r>
              <a:rPr lang="en-US" dirty="0" smtClean="0">
                <a:latin typeface="Arial" pitchFamily="34" charset="0"/>
              </a:rPr>
              <a:t>VMware’s founders resurrected the virtual machine concept when problems like server proliferation and the need to run multiple applications in dedicated operating systems started becoming serious issues for IT managers and software developers.  VMware developed revolutionary technology to efficiently </a:t>
            </a:r>
            <a:r>
              <a:rPr lang="en-US" dirty="0" err="1" smtClean="0">
                <a:latin typeface="Arial" pitchFamily="34" charset="0"/>
              </a:rPr>
              <a:t>virtualize</a:t>
            </a:r>
            <a:r>
              <a:rPr lang="en-US" dirty="0" smtClean="0">
                <a:latin typeface="Arial" pitchFamily="34" charset="0"/>
              </a:rPr>
              <a:t> x86 systems </a:t>
            </a:r>
            <a:r>
              <a:rPr lang="en-US" dirty="0" err="1" smtClean="0">
                <a:latin typeface="Arial" pitchFamily="34" charset="0"/>
              </a:rPr>
              <a:t>that,for</a:t>
            </a:r>
            <a:r>
              <a:rPr lang="en-US" dirty="0" smtClean="0">
                <a:latin typeface="Arial" pitchFamily="34" charset="0"/>
              </a:rPr>
              <a:t> the first time, allowed unmodified x86 operating systems and applications to run in true virtual machines with excellent performance.</a:t>
            </a:r>
          </a:p>
          <a:p>
            <a:endParaRPr lang="en-US" dirty="0" smtClean="0">
              <a:latin typeface="Arial" pitchFamily="34" charset="0"/>
            </a:endParaRPr>
          </a:p>
          <a:p>
            <a:r>
              <a:rPr lang="en-US" dirty="0" smtClean="0">
                <a:latin typeface="Arial" pitchFamily="34" charset="0"/>
              </a:rPr>
              <a:t>Multiple virtual machines can operate concurrently on a single x86 host system.  Each one can run a different operating system and application stack.</a:t>
            </a:r>
          </a:p>
          <a:p>
            <a:endParaRPr lang="en-US" dirty="0" smtClean="0">
              <a:latin typeface="Arial" pitchFamily="34" charset="0"/>
            </a:endParaRPr>
          </a:p>
          <a:p>
            <a:r>
              <a:rPr lang="en-US" dirty="0" smtClean="0">
                <a:latin typeface="Arial" pitchFamily="34" charset="0"/>
              </a:rPr>
              <a:t>VMware’s virtualization technology provides each virtual machine with a true representation of an x86 computer, complete with processor, memory, networking interfaces and storage devices.  The VMware virtualization layer gives the virtual machines direct access to the underlying x86 hardware – an important distinction from the much slower emulation technology that must process all virtual machine operations in software.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describe three-level memory hierarchy in virtual world and then discuss the differences shown here between a benchmark with good memory locality (LINPACK) and one with no locality whatsoever (</a:t>
            </a:r>
            <a:r>
              <a:rPr lang="en-US" baseline="0" dirty="0" err="1" smtClean="0"/>
              <a:t>StarRandomAccess</a:t>
            </a:r>
            <a:r>
              <a:rPr lang="en-US" baseline="0" dirty="0" smtClean="0"/>
              <a:t> – represents an NSA workload). The point illustrated here is that while EPT very often works well, there may be (important) cases in which it does not. In such cases, use of shadow page tables actually increases performance (as does use of large pages).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results. Left side shows</a:t>
            </a:r>
            <a:r>
              <a:rPr lang="en-US" baseline="0" dirty="0" smtClean="0"/>
              <a:t> performance improvements with </a:t>
            </a:r>
            <a:r>
              <a:rPr lang="en-US" baseline="0" dirty="0" err="1" smtClean="0"/>
              <a:t>vNUMA</a:t>
            </a:r>
            <a:r>
              <a:rPr lang="en-US" baseline="0" dirty="0" smtClean="0"/>
              <a:t>. Right side shows improvements bring performance in-line with native performance. Note, too, that these graphs show vCPU scalability to 64. </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a:t>
            </a:r>
            <a:r>
              <a:rPr lang="en-US" baseline="0" dirty="0" smtClean="0"/>
              <a:t> in </a:t>
            </a:r>
            <a:r>
              <a:rPr lang="en-US" baseline="0" dirty="0" err="1" smtClean="0"/>
              <a:t>virtualizing</a:t>
            </a:r>
            <a:r>
              <a:rPr lang="en-US" baseline="0" dirty="0" smtClean="0"/>
              <a:t> Hadoop clusters  -- to incorporate into existing VMware environments (presumably most of the customers in the room are already using VMware).  Briefly describe the model to set context for next slide.</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Bare metal Hadoop. HDFS</a:t>
            </a:r>
            <a:r>
              <a:rPr lang="en-US" baseline="0" dirty="0" smtClean="0"/>
              <a:t> is built from local disks and includes redundancy for fault tolerance and performance.</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15EBC2-694E-4DBC-93F9-24A9ED40AB55}"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2011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2011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77825" y="5943600"/>
            <a:ext cx="8382000" cy="228600"/>
          </a:xfrm>
        </p:spPr>
        <p:txBody>
          <a:bodyPr/>
          <a:lstStyle>
            <a:lvl1pPr>
              <a:defRPr/>
            </a:lvl1pPr>
          </a:lstStyle>
          <a:p>
            <a:pPr>
              <a:defRPr/>
            </a:pPr>
            <a:endParaRPr lang="en-US" altLang="en-US"/>
          </a:p>
          <a:p>
            <a:pPr>
              <a:defRPr/>
            </a:pPr>
            <a:r>
              <a:rPr lang="en-US" altLang="en-US"/>
              <a:t>Copyright © 2006 VMware, Inc. All rights reserved.</a:t>
            </a:r>
          </a:p>
          <a:p>
            <a:pPr>
              <a:defRPr/>
            </a:pPr>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91200" y="6416675"/>
            <a:ext cx="2133600" cy="365125"/>
          </a:xfrm>
          <a:prstGeom prst="rect">
            <a:avLst/>
          </a:prstGeom>
        </p:spPr>
        <p:txBody>
          <a:bodyPr/>
          <a:lstStyle>
            <a:lvl1pPr>
              <a:defRPr/>
            </a:lvl1pPr>
          </a:lstStyle>
          <a:p>
            <a:pPr>
              <a:defRPr/>
            </a:pPr>
            <a:fld id="{18FD2F87-45F0-469B-9E6A-02ABE28F30A6}" type="datetime1">
              <a:rPr lang="en-US" smtClean="0"/>
              <a:pPr>
                <a:defRPr/>
              </a:pPr>
              <a:t>5/22/2013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VMware, Inc.</a:t>
            </a:r>
            <a:endParaRPr lang="en-US" dirty="0"/>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a:defRPr/>
            </a:lvl1pPr>
          </a:lstStyle>
          <a:p>
            <a:pPr>
              <a:defRPr/>
            </a:pPr>
            <a:fld id="{2DC9411F-985C-4C31-9366-848682A48BDF}"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317394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Blank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145359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13" r:id="rId1"/>
    <p:sldLayoutId id="2147483728" r:id="rId2"/>
    <p:sldLayoutId id="2147483710" r:id="rId3"/>
    <p:sldLayoutId id="2147483726" r:id="rId4"/>
    <p:sldLayoutId id="2147483727" r:id="rId5"/>
    <p:sldLayoutId id="2147483712" r:id="rId6"/>
    <p:sldLayoutId id="2147483736" r:id="rId7"/>
    <p:sldLayoutId id="2147483737" r:id="rId8"/>
    <p:sldLayoutId id="2147483738"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userDrawn="1"/>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vmweb.vmware.com/product_mktg/diagrams/images/icons/NIC_icon.zip" TargetMode="Externa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vmweb.vmware.com/product_mktg/diagrams/images/icons/NIC_icon.zip" TargetMode="External"/><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5.png"/><Relationship Id="rId12" Type="http://schemas.microsoft.com/office/2007/relationships/hdphoto" Target="../media/hdphoto1.wdp"/><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wmf"/><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wmf"/><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189186" y="330199"/>
            <a:ext cx="8954814" cy="1034143"/>
          </a:xfrm>
          <a:effectLst/>
        </p:spPr>
        <p:txBody>
          <a:bodyPr/>
          <a:lstStyle/>
          <a:p>
            <a:pPr algn="ctr" eaLnBrk="1" hangingPunct="1"/>
            <a:r>
              <a:rPr lang="en-US" sz="4200" dirty="0" smtClean="0">
                <a:latin typeface="Calibri" pitchFamily="34" charset="0"/>
              </a:rPr>
              <a:t>HPC Cloud Bad; HPC in the Cloud Good</a:t>
            </a:r>
            <a:endParaRPr lang="en-US" sz="4200" dirty="0" smtClean="0">
              <a:latin typeface="Calibri" pitchFamily="34" charset="0"/>
            </a:endParaRPr>
          </a:p>
        </p:txBody>
      </p:sp>
      <p:sp>
        <p:nvSpPr>
          <p:cNvPr id="3075" name="Rectangle 6"/>
          <p:cNvSpPr>
            <a:spLocks noGrp="1" noChangeArrowheads="1"/>
          </p:cNvSpPr>
          <p:nvPr>
            <p:ph type="subTitle" idx="1"/>
          </p:nvPr>
        </p:nvSpPr>
        <p:spPr>
          <a:xfrm>
            <a:off x="0" y="1308516"/>
            <a:ext cx="9144000" cy="488731"/>
          </a:xfrm>
        </p:spPr>
        <p:txBody>
          <a:bodyPr/>
          <a:lstStyle/>
          <a:p>
            <a:pPr marL="0" indent="0" algn="ctr" eaLnBrk="1" hangingPunct="1"/>
            <a:r>
              <a:rPr lang="en-US" sz="2800" b="1" i="0" dirty="0" smtClean="0">
                <a:solidFill>
                  <a:schemeClr val="tx1">
                    <a:lumMod val="75000"/>
                  </a:schemeClr>
                </a:solidFill>
                <a:latin typeface="Calibri" pitchFamily="34" charset="0"/>
              </a:rPr>
              <a:t>Josh Simons, Office of the CTO, VMware, Inc.</a:t>
            </a:r>
          </a:p>
          <a:p>
            <a:pPr marL="0" indent="0" eaLnBrk="1" hangingPunct="1"/>
            <a:endParaRPr lang="en-US" sz="2400" b="1" i="0" dirty="0" smtClean="0"/>
          </a:p>
        </p:txBody>
      </p:sp>
      <p:sp>
        <p:nvSpPr>
          <p:cNvPr id="4" name="Rectangle 5"/>
          <p:cNvSpPr txBox="1">
            <a:spLocks noChangeArrowheads="1"/>
          </p:cNvSpPr>
          <p:nvPr/>
        </p:nvSpPr>
        <p:spPr bwMode="auto">
          <a:xfrm>
            <a:off x="0" y="1948834"/>
            <a:ext cx="9144000" cy="10341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1">
                    <a:lumMod val="75000"/>
                  </a:schemeClr>
                </a:solidFill>
                <a:effectLst/>
                <a:uLnTx/>
                <a:uFillTx/>
                <a:latin typeface="Calibri" pitchFamily="34" charset="0"/>
                <a:ea typeface="+mj-ea"/>
                <a:cs typeface="+mj-cs"/>
              </a:rPr>
              <a:t>IPDPS 2013</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1" kern="0" dirty="0" smtClean="0">
                <a:solidFill>
                  <a:schemeClr val="tx1">
                    <a:lumMod val="75000"/>
                  </a:schemeClr>
                </a:solidFill>
                <a:latin typeface="Calibri" pitchFamily="34" charset="0"/>
                <a:ea typeface="+mj-ea"/>
                <a:cs typeface="+mj-cs"/>
              </a:rPr>
              <a:t>Cambridge, Massachusetts</a:t>
            </a:r>
            <a:endParaRPr kumimoji="0" lang="en-US" b="1" i="0" u="none" strike="noStrike" kern="0" cap="none" spc="0" normalizeH="0" baseline="0" noProof="0" dirty="0" smtClean="0">
              <a:ln>
                <a:noFill/>
              </a:ln>
              <a:solidFill>
                <a:schemeClr val="tx1">
                  <a:lumMod val="75000"/>
                </a:schemeClr>
              </a:solidFill>
              <a:effectLst/>
              <a:uLnTx/>
              <a:uFillTx/>
              <a:latin typeface="Calibri"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Dynamics: GROMACS</a:t>
            </a:r>
            <a:endParaRPr lang="en-US" dirty="0"/>
          </a:p>
        </p:txBody>
      </p:sp>
      <p:pic>
        <p:nvPicPr>
          <p:cNvPr id="3074" name="Picture 2" descr="C:\DOCUME~1\simons\LOCALS~1\Temp\vmware-simons\VMwareDnD\771ac0ad\paullu.vmware.final.pdf-2.png"/>
          <p:cNvPicPr>
            <a:picLocks noChangeAspect="1" noChangeArrowheads="1"/>
          </p:cNvPicPr>
          <p:nvPr/>
        </p:nvPicPr>
        <p:blipFill>
          <a:blip r:embed="rId2" cstate="print"/>
          <a:srcRect/>
          <a:stretch>
            <a:fillRect/>
          </a:stretch>
        </p:blipFill>
        <p:spPr bwMode="auto">
          <a:xfrm>
            <a:off x="1576387" y="1609725"/>
            <a:ext cx="5991225" cy="363855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EDA Workload Example</a:t>
            </a:r>
            <a:endParaRPr lang="en-US" dirty="0"/>
          </a:p>
        </p:txBody>
      </p:sp>
      <p:sp>
        <p:nvSpPr>
          <p:cNvPr id="4" name="Rounded Rectangle 3"/>
          <p:cNvSpPr/>
          <p:nvPr/>
        </p:nvSpPr>
        <p:spPr bwMode="auto">
          <a:xfrm>
            <a:off x="1591309" y="1377044"/>
            <a:ext cx="2636322" cy="1501094"/>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r>
              <a:rPr lang="en-US" sz="1000" dirty="0" smtClean="0">
                <a:solidFill>
                  <a:schemeClr val="bg1"/>
                </a:solidFill>
              </a:rPr>
              <a:t>operating system</a:t>
            </a:r>
            <a:endParaRPr lang="en-US" sz="1000" dirty="0">
              <a:solidFill>
                <a:schemeClr val="bg1"/>
              </a:solidFill>
            </a:endParaRPr>
          </a:p>
        </p:txBody>
      </p:sp>
      <p:sp>
        <p:nvSpPr>
          <p:cNvPr id="5" name="Rounded Rectangle 4"/>
          <p:cNvSpPr/>
          <p:nvPr/>
        </p:nvSpPr>
        <p:spPr bwMode="auto">
          <a:xfrm>
            <a:off x="1684331" y="1622467"/>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sp>
        <p:nvSpPr>
          <p:cNvPr id="6" name="Rounded Rectangle 5"/>
          <p:cNvSpPr/>
          <p:nvPr/>
        </p:nvSpPr>
        <p:spPr bwMode="auto">
          <a:xfrm>
            <a:off x="2311744" y="1622467"/>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sp>
        <p:nvSpPr>
          <p:cNvPr id="10" name="Rounded Rectangle 9"/>
          <p:cNvSpPr/>
          <p:nvPr/>
        </p:nvSpPr>
        <p:spPr bwMode="auto">
          <a:xfrm>
            <a:off x="1623626" y="2957022"/>
            <a:ext cx="2604437" cy="555337"/>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nvGrpSpPr>
          <p:cNvPr id="14" name="Group 13"/>
          <p:cNvGrpSpPr/>
          <p:nvPr/>
        </p:nvGrpSpPr>
        <p:grpSpPr>
          <a:xfrm>
            <a:off x="4714503" y="1377537"/>
            <a:ext cx="552202" cy="1258138"/>
            <a:chOff x="4168239" y="1558629"/>
            <a:chExt cx="641267" cy="1501094"/>
          </a:xfrm>
        </p:grpSpPr>
        <p:sp>
          <p:nvSpPr>
            <p:cNvPr id="15" name="Rounded Rectangle 14"/>
            <p:cNvSpPr/>
            <p:nvPr/>
          </p:nvSpPr>
          <p:spPr bwMode="auto">
            <a:xfrm>
              <a:off x="4168239" y="1558629"/>
              <a:ext cx="641267" cy="1501094"/>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r>
                <a:rPr lang="en-US" sz="1000" dirty="0" smtClean="0">
                  <a:solidFill>
                    <a:schemeClr val="bg1"/>
                  </a:solidFill>
                </a:rPr>
                <a:t>OS</a:t>
              </a:r>
              <a:endParaRPr lang="en-US" sz="1000" dirty="0">
                <a:solidFill>
                  <a:schemeClr val="bg1"/>
                </a:solidFill>
              </a:endParaRPr>
            </a:p>
          </p:txBody>
        </p:sp>
        <p:sp>
          <p:nvSpPr>
            <p:cNvPr id="16" name="Rounded Rectangle 15"/>
            <p:cNvSpPr/>
            <p:nvPr/>
          </p:nvSpPr>
          <p:spPr bwMode="auto">
            <a:xfrm>
              <a:off x="4214750" y="1614056"/>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grpSp>
      <p:grpSp>
        <p:nvGrpSpPr>
          <p:cNvPr id="17" name="Group 16"/>
          <p:cNvGrpSpPr/>
          <p:nvPr/>
        </p:nvGrpSpPr>
        <p:grpSpPr>
          <a:xfrm>
            <a:off x="5409209" y="1377537"/>
            <a:ext cx="552202" cy="1258138"/>
            <a:chOff x="4168239" y="1558629"/>
            <a:chExt cx="641267" cy="1501094"/>
          </a:xfrm>
        </p:grpSpPr>
        <p:sp>
          <p:nvSpPr>
            <p:cNvPr id="18" name="Rounded Rectangle 17"/>
            <p:cNvSpPr/>
            <p:nvPr/>
          </p:nvSpPr>
          <p:spPr bwMode="auto">
            <a:xfrm>
              <a:off x="4168239" y="1558629"/>
              <a:ext cx="641267" cy="1501094"/>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r>
                <a:rPr lang="en-US" sz="1000" dirty="0" smtClean="0">
                  <a:solidFill>
                    <a:schemeClr val="bg1"/>
                  </a:solidFill>
                </a:rPr>
                <a:t>OS</a:t>
              </a:r>
              <a:endParaRPr lang="en-US" sz="1000" dirty="0">
                <a:solidFill>
                  <a:schemeClr val="bg1"/>
                </a:solidFill>
              </a:endParaRPr>
            </a:p>
          </p:txBody>
        </p:sp>
        <p:sp>
          <p:nvSpPr>
            <p:cNvPr id="19" name="Rounded Rectangle 18"/>
            <p:cNvSpPr/>
            <p:nvPr/>
          </p:nvSpPr>
          <p:spPr bwMode="auto">
            <a:xfrm>
              <a:off x="4214750" y="1614056"/>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grpSp>
      <p:sp>
        <p:nvSpPr>
          <p:cNvPr id="23" name="Rounded Rectangle 22"/>
          <p:cNvSpPr/>
          <p:nvPr/>
        </p:nvSpPr>
        <p:spPr bwMode="auto">
          <a:xfrm>
            <a:off x="2939157" y="1622467"/>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sp>
        <p:nvSpPr>
          <p:cNvPr id="24" name="Rounded Rectangle 23"/>
          <p:cNvSpPr/>
          <p:nvPr/>
        </p:nvSpPr>
        <p:spPr bwMode="auto">
          <a:xfrm>
            <a:off x="3566571" y="1622467"/>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grpSp>
        <p:nvGrpSpPr>
          <p:cNvPr id="25" name="Group 24"/>
          <p:cNvGrpSpPr/>
          <p:nvPr/>
        </p:nvGrpSpPr>
        <p:grpSpPr>
          <a:xfrm>
            <a:off x="6103915" y="1377537"/>
            <a:ext cx="552202" cy="1258138"/>
            <a:chOff x="4168239" y="1558629"/>
            <a:chExt cx="641267" cy="1501094"/>
          </a:xfrm>
        </p:grpSpPr>
        <p:sp>
          <p:nvSpPr>
            <p:cNvPr id="26" name="Rounded Rectangle 25"/>
            <p:cNvSpPr/>
            <p:nvPr/>
          </p:nvSpPr>
          <p:spPr bwMode="auto">
            <a:xfrm>
              <a:off x="4168239" y="1558629"/>
              <a:ext cx="641267" cy="1501094"/>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r>
                <a:rPr lang="en-US" sz="1000" dirty="0" smtClean="0">
                  <a:solidFill>
                    <a:schemeClr val="bg1"/>
                  </a:solidFill>
                </a:rPr>
                <a:t>OS</a:t>
              </a:r>
              <a:endParaRPr lang="en-US" sz="1000" dirty="0">
                <a:solidFill>
                  <a:schemeClr val="bg1"/>
                </a:solidFill>
              </a:endParaRPr>
            </a:p>
          </p:txBody>
        </p:sp>
        <p:sp>
          <p:nvSpPr>
            <p:cNvPr id="27" name="Rounded Rectangle 26"/>
            <p:cNvSpPr/>
            <p:nvPr/>
          </p:nvSpPr>
          <p:spPr bwMode="auto">
            <a:xfrm>
              <a:off x="4214750" y="1614056"/>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grpSp>
      <p:grpSp>
        <p:nvGrpSpPr>
          <p:cNvPr id="28" name="Group 27"/>
          <p:cNvGrpSpPr/>
          <p:nvPr/>
        </p:nvGrpSpPr>
        <p:grpSpPr>
          <a:xfrm>
            <a:off x="6798622" y="1377537"/>
            <a:ext cx="552202" cy="1258138"/>
            <a:chOff x="4168239" y="1558629"/>
            <a:chExt cx="641267" cy="1501094"/>
          </a:xfrm>
        </p:grpSpPr>
        <p:sp>
          <p:nvSpPr>
            <p:cNvPr id="29" name="Rounded Rectangle 28"/>
            <p:cNvSpPr/>
            <p:nvPr/>
          </p:nvSpPr>
          <p:spPr bwMode="auto">
            <a:xfrm>
              <a:off x="4168239" y="1558629"/>
              <a:ext cx="641267" cy="1501094"/>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r>
                <a:rPr lang="en-US" sz="1000" dirty="0" smtClean="0">
                  <a:solidFill>
                    <a:schemeClr val="bg1"/>
                  </a:solidFill>
                </a:rPr>
                <a:t>OS</a:t>
              </a:r>
              <a:endParaRPr lang="en-US" sz="1000" dirty="0">
                <a:solidFill>
                  <a:schemeClr val="bg1"/>
                </a:solidFill>
              </a:endParaRPr>
            </a:p>
          </p:txBody>
        </p:sp>
        <p:sp>
          <p:nvSpPr>
            <p:cNvPr id="30" name="Rounded Rectangle 29"/>
            <p:cNvSpPr/>
            <p:nvPr/>
          </p:nvSpPr>
          <p:spPr bwMode="auto">
            <a:xfrm>
              <a:off x="4214750" y="1614056"/>
              <a:ext cx="548244" cy="857847"/>
            </a:xfrm>
            <a:prstGeom prst="roundRect">
              <a:avLst/>
            </a:prstGeom>
            <a:solidFill>
              <a:schemeClr val="tx2">
                <a:lumMod val="60000"/>
                <a:lumOff val="4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grpSp>
      <p:grpSp>
        <p:nvGrpSpPr>
          <p:cNvPr id="31" name="Group 42"/>
          <p:cNvGrpSpPr/>
          <p:nvPr/>
        </p:nvGrpSpPr>
        <p:grpSpPr>
          <a:xfrm>
            <a:off x="4732983" y="2669969"/>
            <a:ext cx="2604437" cy="852289"/>
            <a:chOff x="2015729" y="4325086"/>
            <a:chExt cx="1369856" cy="448279"/>
          </a:xfrm>
        </p:grpSpPr>
        <p:sp>
          <p:nvSpPr>
            <p:cNvPr id="32" name="Rounded Rectangle 31"/>
            <p:cNvSpPr/>
            <p:nvPr/>
          </p:nvSpPr>
          <p:spPr bwMode="auto">
            <a:xfrm>
              <a:off x="2015729" y="4325086"/>
              <a:ext cx="1369856" cy="121549"/>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33" name="Rounded Rectangle 32"/>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sp>
        <p:nvSpPr>
          <p:cNvPr id="55" name="TextBox 54"/>
          <p:cNvSpPr txBox="1"/>
          <p:nvPr/>
        </p:nvSpPr>
        <p:spPr>
          <a:xfrm>
            <a:off x="1686296" y="4120738"/>
            <a:ext cx="3633849" cy="978729"/>
          </a:xfrm>
          <a:prstGeom prst="rect">
            <a:avLst/>
          </a:prstGeom>
          <a:noFill/>
        </p:spPr>
        <p:txBody>
          <a:bodyPr wrap="square" rtlCol="0">
            <a:spAutoFit/>
          </a:bodyPr>
          <a:lstStyle/>
          <a:p>
            <a:pPr algn="l">
              <a:buFont typeface="Arial" pitchFamily="34" charset="0"/>
              <a:buChar char="•"/>
            </a:pPr>
            <a:r>
              <a:rPr lang="en-US" b="1" dirty="0" smtClean="0">
                <a:solidFill>
                  <a:srgbClr val="333333"/>
                </a:solidFill>
                <a:latin typeface="Calibri" pitchFamily="34" charset="0"/>
                <a:ea typeface="+mn-ea"/>
              </a:rPr>
              <a:t>  Virtual 6% slower</a:t>
            </a:r>
          </a:p>
          <a:p>
            <a:pPr algn="l">
              <a:buFont typeface="Arial" pitchFamily="34" charset="0"/>
              <a:buChar char="•"/>
            </a:pPr>
            <a:r>
              <a:rPr lang="en-US" b="1" dirty="0" smtClean="0">
                <a:solidFill>
                  <a:srgbClr val="333333"/>
                </a:solidFill>
                <a:latin typeface="Calibri" pitchFamily="34" charset="0"/>
                <a:ea typeface="+mn-ea"/>
              </a:rPr>
              <a:t>  Virtual 2% faster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graphicFrame>
        <p:nvGraphicFramePr>
          <p:cNvPr id="4" name="Table 3"/>
          <p:cNvGraphicFramePr>
            <a:graphicFrameLocks noGrp="1"/>
          </p:cNvGraphicFramePr>
          <p:nvPr/>
        </p:nvGraphicFramePr>
        <p:xfrm>
          <a:off x="1927168" y="1240029"/>
          <a:ext cx="6147356" cy="195457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36839"/>
                <a:gridCol w="1536839"/>
                <a:gridCol w="1536839"/>
                <a:gridCol w="1536839"/>
              </a:tblGrid>
              <a:tr h="488643">
                <a:tc rowSpan="2">
                  <a:txBody>
                    <a:bodyPr/>
                    <a:lstStyle/>
                    <a:p>
                      <a:pPr algn="ctr"/>
                      <a:r>
                        <a:rPr lang="en-US" sz="1600" b="1" dirty="0" smtClean="0">
                          <a:solidFill>
                            <a:srgbClr val="FFFFFF"/>
                          </a:solidFill>
                        </a:rPr>
                        <a:t>HPL</a:t>
                      </a:r>
                      <a:endParaRPr lang="en-US" sz="1600" b="1" dirty="0">
                        <a:solidFill>
                          <a:srgbClr val="FFFFFF"/>
                        </a:solidFill>
                      </a:endParaRPr>
                    </a:p>
                  </a:txBody>
                  <a:tcPr marL="77487" marR="77487" marT="38744" marB="38744"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accent4">
                        <a:lumMod val="75000"/>
                      </a:schemeClr>
                    </a:solidFill>
                  </a:tcPr>
                </a:tc>
                <a:tc rowSpan="2">
                  <a:txBody>
                    <a:bodyPr/>
                    <a:lstStyle/>
                    <a:p>
                      <a:pPr algn="ctr"/>
                      <a:r>
                        <a:rPr lang="en-US" sz="1600" b="1" dirty="0" smtClean="0">
                          <a:solidFill>
                            <a:srgbClr val="FFFFFF"/>
                          </a:solidFill>
                        </a:rPr>
                        <a:t>Native</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accent4">
                        <a:lumMod val="75000"/>
                      </a:schemeClr>
                    </a:solidFill>
                  </a:tcPr>
                </a:tc>
                <a:tc gridSpan="2">
                  <a:txBody>
                    <a:bodyPr/>
                    <a:lstStyle/>
                    <a:p>
                      <a:pPr algn="ctr"/>
                      <a:r>
                        <a:rPr lang="en-US" sz="1600" b="1" dirty="0" smtClean="0">
                          <a:solidFill>
                            <a:srgbClr val="FFFFFF"/>
                          </a:solidFill>
                        </a:rPr>
                        <a:t>Virtual</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solidFill>
                      <a:schemeClr val="accent4">
                        <a:lumMod val="75000"/>
                      </a:schemeClr>
                    </a:solidFill>
                  </a:tcPr>
                </a:tc>
                <a:tc hMerge="1">
                  <a:txBody>
                    <a:bodyPr/>
                    <a:lstStyle/>
                    <a:p>
                      <a:pPr algn="ctr"/>
                      <a:endParaRPr lang="en-US" sz="1800" b="1" dirty="0">
                        <a:solidFill>
                          <a:srgbClr val="FFFFFF"/>
                        </a:solidFill>
                      </a:endParaRPr>
                    </a:p>
                  </a:txBody>
                  <a:tcPr anchor="ctr">
                    <a:lnL w="12700" cmpd="sng">
                      <a:noFill/>
                    </a:lnL>
                    <a:lnR w="12700" cmpd="sng">
                      <a:noFill/>
                    </a:lnR>
                    <a:lnT w="12700" cmpd="sng">
                      <a:noFill/>
                    </a:lnT>
                    <a:lnB w="38100" cmpd="sng">
                      <a:noFill/>
                    </a:lnB>
                    <a:gradFill>
                      <a:gsLst>
                        <a:gs pos="0">
                          <a:srgbClr val="73BC42"/>
                        </a:gs>
                        <a:gs pos="85000">
                          <a:srgbClr val="589731"/>
                        </a:gs>
                      </a:gsLst>
                      <a:lin ang="5400000" scaled="0"/>
                    </a:gradFill>
                  </a:tcPr>
                </a:tc>
              </a:tr>
              <a:tr h="488643">
                <a:tc vMerge="1">
                  <a:txBody>
                    <a:bodyPr/>
                    <a:lstStyle/>
                    <a:p>
                      <a:pPr algn="ctr"/>
                      <a:endParaRPr lang="en-US" sz="1800" b="1" dirty="0">
                        <a:solidFill>
                          <a:srgbClr val="FFFFFF"/>
                        </a:solidFill>
                      </a:endParaRPr>
                    </a:p>
                  </a:txBody>
                  <a:tcPr anchor="ctr">
                    <a:lnL w="12700" cmpd="sng">
                      <a:noFill/>
                    </a:lnL>
                    <a:lnR w="12700" cmpd="sng">
                      <a:noFill/>
                    </a:lnR>
                    <a:lnT w="12700" cmpd="sng">
                      <a:noFill/>
                    </a:lnT>
                    <a:lnB w="38100" cmpd="sng">
                      <a:noFill/>
                    </a:lnB>
                    <a:gradFill>
                      <a:gsLst>
                        <a:gs pos="0">
                          <a:srgbClr val="73BC42"/>
                        </a:gs>
                        <a:gs pos="85000">
                          <a:srgbClr val="589731"/>
                        </a:gs>
                      </a:gsLst>
                      <a:lin ang="5400000" scaled="0"/>
                    </a:gradFill>
                  </a:tcPr>
                </a:tc>
                <a:tc vMerge="1">
                  <a:txBody>
                    <a:bodyPr/>
                    <a:lstStyle/>
                    <a:p>
                      <a:pPr algn="ctr"/>
                      <a:endParaRPr lang="en-US" sz="1800" b="1" dirty="0">
                        <a:solidFill>
                          <a:srgbClr val="FFFFFF"/>
                        </a:solidFill>
                      </a:endParaRPr>
                    </a:p>
                  </a:txBody>
                  <a:tcPr anchor="ctr">
                    <a:lnL w="12700" cmpd="sng">
                      <a:noFill/>
                    </a:lnL>
                    <a:lnR w="12700" cmpd="sng">
                      <a:noFill/>
                    </a:lnR>
                    <a:lnT w="12700" cmpd="sng">
                      <a:noFill/>
                    </a:lnT>
                    <a:lnB w="38100" cmpd="sng">
                      <a:noFill/>
                    </a:lnB>
                    <a:gradFill>
                      <a:gsLst>
                        <a:gs pos="0">
                          <a:srgbClr val="73BC42"/>
                        </a:gs>
                        <a:gs pos="85000">
                          <a:srgbClr val="589731"/>
                        </a:gs>
                      </a:gsLst>
                      <a:lin ang="5400000" scaled="0"/>
                    </a:gradFill>
                  </a:tcPr>
                </a:tc>
                <a:tc>
                  <a:txBody>
                    <a:bodyPr/>
                    <a:lstStyle/>
                    <a:p>
                      <a:pPr algn="ctr"/>
                      <a:r>
                        <a:rPr lang="en-US" sz="1600" b="1" dirty="0" smtClean="0">
                          <a:solidFill>
                            <a:srgbClr val="FFFFFF"/>
                          </a:solidFill>
                        </a:rPr>
                        <a:t>EPT on</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1600" b="1" dirty="0" smtClean="0">
                          <a:solidFill>
                            <a:srgbClr val="FFFFFF"/>
                          </a:solidFill>
                        </a:rPr>
                        <a:t>EPT off</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88643">
                <a:tc>
                  <a:txBody>
                    <a:bodyPr/>
                    <a:lstStyle/>
                    <a:p>
                      <a:pPr algn="ctr"/>
                      <a:r>
                        <a:rPr lang="en-US" sz="1400" b="0" dirty="0" smtClean="0">
                          <a:solidFill>
                            <a:srgbClr val="333333"/>
                          </a:solidFill>
                        </a:rPr>
                        <a:t>4K pages</a:t>
                      </a:r>
                      <a:endParaRPr lang="en-US" sz="1400" b="0" dirty="0">
                        <a:solidFill>
                          <a:srgbClr val="333333"/>
                        </a:solidFill>
                      </a:endParaRPr>
                    </a:p>
                  </a:txBody>
                  <a:tcPr marL="77487" marR="77487" marT="38744" marB="3874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l"/>
                      <a:r>
                        <a:rPr lang="en-US" sz="1400" dirty="0" smtClean="0">
                          <a:solidFill>
                            <a:srgbClr val="333333"/>
                          </a:solidFill>
                        </a:rPr>
                        <a:t>37.04 GFLOPS</a:t>
                      </a:r>
                      <a:endParaRPr lang="en-US" sz="1400" dirty="0">
                        <a:solidFill>
                          <a:srgbClr val="333333"/>
                        </a:solidFill>
                      </a:endParaRPr>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36.04 (97.3%)</a:t>
                      </a:r>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l"/>
                      <a:r>
                        <a:rPr lang="en-US" sz="1400" dirty="0" smtClean="0"/>
                        <a:t>36.22 (97.8%)</a:t>
                      </a:r>
                      <a:endParaRPr lang="en-US" sz="1400" dirty="0"/>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r h="488643">
                <a:tc>
                  <a:txBody>
                    <a:bodyPr/>
                    <a:lstStyle/>
                    <a:p>
                      <a:pPr algn="ctr"/>
                      <a:r>
                        <a:rPr lang="en-US" sz="1400" b="0" dirty="0" smtClean="0">
                          <a:solidFill>
                            <a:srgbClr val="333333"/>
                          </a:solidFill>
                        </a:rPr>
                        <a:t>2MB pages</a:t>
                      </a:r>
                      <a:endParaRPr lang="en-US" sz="1400" b="0" dirty="0">
                        <a:solidFill>
                          <a:srgbClr val="333333"/>
                        </a:solidFill>
                      </a:endParaRPr>
                    </a:p>
                  </a:txBody>
                  <a:tcPr marL="77487" marR="77487" marT="38744" marB="3874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l"/>
                      <a:r>
                        <a:rPr lang="en-US" sz="1400" dirty="0" smtClean="0">
                          <a:solidFill>
                            <a:srgbClr val="333333"/>
                          </a:solidFill>
                        </a:rPr>
                        <a:t>37.74 GLFLOPS</a:t>
                      </a:r>
                      <a:endParaRPr lang="en-US" sz="1400" dirty="0">
                        <a:solidFill>
                          <a:srgbClr val="333333"/>
                        </a:solidFill>
                      </a:endParaRPr>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l"/>
                      <a:r>
                        <a:rPr lang="en-US" sz="1400" dirty="0" smtClean="0"/>
                        <a:t>38.24 (100.1%)</a:t>
                      </a:r>
                      <a:endParaRPr lang="en-US" sz="1400" dirty="0"/>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l"/>
                      <a:r>
                        <a:rPr lang="en-US" sz="1400" dirty="0" smtClean="0"/>
                        <a:t>38.42 (100.2%)</a:t>
                      </a:r>
                      <a:endParaRPr lang="en-US" sz="1400" dirty="0"/>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1957149" y="3637456"/>
          <a:ext cx="6195753" cy="195457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866064"/>
                <a:gridCol w="1231813"/>
                <a:gridCol w="1548938"/>
                <a:gridCol w="1548938"/>
              </a:tblGrid>
              <a:tr h="488643">
                <a:tc rowSpan="2">
                  <a:txBody>
                    <a:bodyPr/>
                    <a:lstStyle/>
                    <a:p>
                      <a:pPr algn="l"/>
                      <a:r>
                        <a:rPr lang="en-US" sz="1600" b="1" dirty="0" smtClean="0">
                          <a:solidFill>
                            <a:srgbClr val="FFFFFF"/>
                          </a:solidFill>
                        </a:rPr>
                        <a:t>*</a:t>
                      </a:r>
                      <a:r>
                        <a:rPr lang="en-US" sz="1600" b="1" dirty="0" err="1" smtClean="0">
                          <a:solidFill>
                            <a:srgbClr val="FFFFFF"/>
                          </a:solidFill>
                        </a:rPr>
                        <a:t>RandomAccess</a:t>
                      </a:r>
                      <a:endParaRPr lang="en-US" sz="1600" b="1" dirty="0">
                        <a:solidFill>
                          <a:srgbClr val="FFFFFF"/>
                        </a:solidFill>
                      </a:endParaRPr>
                    </a:p>
                  </a:txBody>
                  <a:tcPr marL="77487" marR="77487" marT="38744" marB="38744"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accent4">
                        <a:lumMod val="75000"/>
                      </a:schemeClr>
                    </a:solidFill>
                  </a:tcPr>
                </a:tc>
                <a:tc rowSpan="2">
                  <a:txBody>
                    <a:bodyPr/>
                    <a:lstStyle/>
                    <a:p>
                      <a:pPr algn="ctr"/>
                      <a:r>
                        <a:rPr lang="en-US" sz="1600" b="1" dirty="0" smtClean="0">
                          <a:solidFill>
                            <a:srgbClr val="FFFFFF"/>
                          </a:solidFill>
                        </a:rPr>
                        <a:t>Native</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accent4">
                        <a:lumMod val="75000"/>
                      </a:schemeClr>
                    </a:solidFill>
                  </a:tcPr>
                </a:tc>
                <a:tc gridSpan="2">
                  <a:txBody>
                    <a:bodyPr/>
                    <a:lstStyle/>
                    <a:p>
                      <a:pPr algn="ctr"/>
                      <a:r>
                        <a:rPr lang="en-US" sz="1600" b="1" dirty="0" smtClean="0">
                          <a:solidFill>
                            <a:srgbClr val="FFFFFF"/>
                          </a:solidFill>
                        </a:rPr>
                        <a:t>Virtual</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solidFill>
                      <a:schemeClr val="accent4">
                        <a:lumMod val="75000"/>
                      </a:schemeClr>
                    </a:solidFill>
                  </a:tcPr>
                </a:tc>
                <a:tc hMerge="1">
                  <a:txBody>
                    <a:bodyPr/>
                    <a:lstStyle/>
                    <a:p>
                      <a:pPr algn="ctr"/>
                      <a:endParaRPr lang="en-US" sz="1800" b="1" dirty="0">
                        <a:solidFill>
                          <a:srgbClr val="FFFFFF"/>
                        </a:solidFill>
                      </a:endParaRPr>
                    </a:p>
                  </a:txBody>
                  <a:tcPr anchor="ctr">
                    <a:lnL w="12700" cmpd="sng">
                      <a:noFill/>
                    </a:lnL>
                    <a:lnR w="12700" cmpd="sng">
                      <a:noFill/>
                    </a:lnR>
                    <a:lnT w="12700" cmpd="sng">
                      <a:noFill/>
                    </a:lnT>
                    <a:lnB w="38100" cmpd="sng">
                      <a:noFill/>
                    </a:lnB>
                    <a:gradFill>
                      <a:gsLst>
                        <a:gs pos="0">
                          <a:srgbClr val="73BC42"/>
                        </a:gs>
                        <a:gs pos="85000">
                          <a:srgbClr val="589731"/>
                        </a:gs>
                      </a:gsLst>
                      <a:lin ang="5400000" scaled="0"/>
                    </a:gradFill>
                  </a:tcPr>
                </a:tc>
              </a:tr>
              <a:tr h="488643">
                <a:tc vMerge="1">
                  <a:txBody>
                    <a:bodyPr/>
                    <a:lstStyle/>
                    <a:p>
                      <a:pPr algn="ctr"/>
                      <a:endParaRPr lang="en-US" sz="1800" b="1" dirty="0">
                        <a:solidFill>
                          <a:srgbClr val="FFFFFF"/>
                        </a:solidFill>
                      </a:endParaRPr>
                    </a:p>
                  </a:txBody>
                  <a:tcPr anchor="ctr">
                    <a:lnL w="12700" cmpd="sng">
                      <a:noFill/>
                    </a:lnL>
                    <a:lnR w="12700" cmpd="sng">
                      <a:noFill/>
                    </a:lnR>
                    <a:lnT w="12700" cmpd="sng">
                      <a:noFill/>
                    </a:lnT>
                    <a:lnB w="38100" cmpd="sng">
                      <a:noFill/>
                    </a:lnB>
                    <a:gradFill>
                      <a:gsLst>
                        <a:gs pos="0">
                          <a:srgbClr val="73BC42"/>
                        </a:gs>
                        <a:gs pos="85000">
                          <a:srgbClr val="589731"/>
                        </a:gs>
                      </a:gsLst>
                      <a:lin ang="5400000" scaled="0"/>
                    </a:gradFill>
                  </a:tcPr>
                </a:tc>
                <a:tc vMerge="1">
                  <a:txBody>
                    <a:bodyPr/>
                    <a:lstStyle/>
                    <a:p>
                      <a:pPr algn="ctr"/>
                      <a:endParaRPr lang="en-US" sz="1800" b="1" dirty="0">
                        <a:solidFill>
                          <a:srgbClr val="FFFFFF"/>
                        </a:solidFill>
                      </a:endParaRPr>
                    </a:p>
                  </a:txBody>
                  <a:tcPr anchor="ctr">
                    <a:lnL w="12700" cmpd="sng">
                      <a:noFill/>
                    </a:lnL>
                    <a:lnR w="12700" cmpd="sng">
                      <a:noFill/>
                    </a:lnR>
                    <a:lnT w="12700" cmpd="sng">
                      <a:noFill/>
                    </a:lnT>
                    <a:lnB w="38100" cmpd="sng">
                      <a:noFill/>
                    </a:lnB>
                    <a:gradFill>
                      <a:gsLst>
                        <a:gs pos="0">
                          <a:srgbClr val="73BC42"/>
                        </a:gs>
                        <a:gs pos="85000">
                          <a:srgbClr val="589731"/>
                        </a:gs>
                      </a:gsLst>
                      <a:lin ang="5400000" scaled="0"/>
                    </a:gradFill>
                  </a:tcPr>
                </a:tc>
                <a:tc>
                  <a:txBody>
                    <a:bodyPr/>
                    <a:lstStyle/>
                    <a:p>
                      <a:pPr algn="ctr"/>
                      <a:r>
                        <a:rPr lang="en-US" sz="1600" b="1" dirty="0" smtClean="0">
                          <a:solidFill>
                            <a:srgbClr val="FFFFFF"/>
                          </a:solidFill>
                        </a:rPr>
                        <a:t>EPT on</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sz="1600" b="1" dirty="0" smtClean="0">
                          <a:solidFill>
                            <a:srgbClr val="FFFFFF"/>
                          </a:solidFill>
                        </a:rPr>
                        <a:t>EPT off</a:t>
                      </a:r>
                      <a:endParaRPr lang="en-US" sz="1600" b="1" dirty="0">
                        <a:solidFill>
                          <a:srgbClr val="FFFFFF"/>
                        </a:solidFill>
                      </a:endParaRPr>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88643">
                <a:tc>
                  <a:txBody>
                    <a:bodyPr/>
                    <a:lstStyle/>
                    <a:p>
                      <a:pPr algn="l"/>
                      <a:r>
                        <a:rPr lang="en-US" sz="1600" dirty="0" smtClean="0"/>
                        <a:t>4K pages</a:t>
                      </a:r>
                      <a:endParaRPr lang="en-US" sz="1600" dirty="0"/>
                    </a:p>
                  </a:txBody>
                  <a:tcPr marL="77487" marR="77487" marT="38744" marB="3874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l"/>
                      <a:r>
                        <a:rPr lang="en-US" sz="1600" dirty="0" smtClean="0"/>
                        <a:t>0.01842</a:t>
                      </a:r>
                      <a:endParaRPr lang="en-US" sz="1600" dirty="0"/>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l"/>
                      <a:r>
                        <a:rPr lang="en-US" sz="1600" dirty="0" smtClean="0"/>
                        <a:t>0.0156 (84.8%)</a:t>
                      </a:r>
                      <a:endParaRPr lang="en-US" sz="1600" dirty="0"/>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l"/>
                      <a:r>
                        <a:rPr lang="en-US" sz="1600" dirty="0" smtClean="0"/>
                        <a:t>0.0181 (98.3%)</a:t>
                      </a:r>
                      <a:endParaRPr lang="en-US" sz="1600" dirty="0"/>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r>
              <a:tr h="488643">
                <a:tc>
                  <a:txBody>
                    <a:bodyPr/>
                    <a:lstStyle/>
                    <a:p>
                      <a:pPr algn="l"/>
                      <a:r>
                        <a:rPr lang="en-US" sz="1600" dirty="0" smtClean="0"/>
                        <a:t>2MB pages</a:t>
                      </a:r>
                      <a:endParaRPr lang="en-US" sz="1600" dirty="0"/>
                    </a:p>
                  </a:txBody>
                  <a:tcPr marL="77487" marR="77487" marT="38744" marB="3874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l"/>
                      <a:r>
                        <a:rPr lang="en-US" sz="1600" dirty="0" smtClean="0"/>
                        <a:t>0.03956</a:t>
                      </a:r>
                      <a:endParaRPr lang="en-US" sz="1600" dirty="0"/>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l"/>
                      <a:r>
                        <a:rPr lang="en-US" sz="1600" dirty="0" smtClean="0"/>
                        <a:t>0.0380 (96.2%)</a:t>
                      </a:r>
                      <a:endParaRPr lang="en-US" sz="1600" dirty="0"/>
                    </a:p>
                  </a:txBody>
                  <a:tcPr marL="77487" marR="77487" marT="38744" marB="38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c>
                  <a:txBody>
                    <a:bodyPr/>
                    <a:lstStyle/>
                    <a:p>
                      <a:pPr algn="l"/>
                      <a:r>
                        <a:rPr lang="en-US" sz="1600" dirty="0" smtClean="0"/>
                        <a:t>0.0390 (98.6%)</a:t>
                      </a:r>
                      <a:endParaRPr lang="en-US" sz="1600" dirty="0"/>
                    </a:p>
                  </a:txBody>
                  <a:tcPr marL="77487" marR="77487" marT="38744" marB="387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solidFill>
                  </a:tcPr>
                </a:tc>
              </a:tr>
            </a:tbl>
          </a:graphicData>
        </a:graphic>
      </p:graphicFrame>
      <p:grpSp>
        <p:nvGrpSpPr>
          <p:cNvPr id="24" name="Group 23"/>
          <p:cNvGrpSpPr/>
          <p:nvPr/>
        </p:nvGrpSpPr>
        <p:grpSpPr>
          <a:xfrm>
            <a:off x="464820" y="2428749"/>
            <a:ext cx="1112520" cy="2276171"/>
            <a:chOff x="556260" y="1240029"/>
            <a:chExt cx="1112520" cy="2276171"/>
          </a:xfrm>
        </p:grpSpPr>
        <p:sp>
          <p:nvSpPr>
            <p:cNvPr id="16" name="Right Arrow 15"/>
            <p:cNvSpPr/>
            <p:nvPr/>
          </p:nvSpPr>
          <p:spPr bwMode="auto">
            <a:xfrm rot="5400000">
              <a:off x="965501" y="1771816"/>
              <a:ext cx="294038" cy="289560"/>
            </a:xfrm>
            <a:prstGeom prst="rightArrow">
              <a:avLst/>
            </a:prstGeom>
            <a:gradFill>
              <a:gsLst>
                <a:gs pos="0">
                  <a:srgbClr val="7A7A7A"/>
                </a:gs>
                <a:gs pos="100000">
                  <a:srgbClr val="BFBFBF"/>
                </a:gs>
              </a:gsLst>
            </a:gra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18" name="Rounded Rectangle 17"/>
            <p:cNvSpPr/>
            <p:nvPr/>
          </p:nvSpPr>
          <p:spPr bwMode="auto">
            <a:xfrm>
              <a:off x="556260" y="2163065"/>
              <a:ext cx="1112520" cy="430098"/>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800" dirty="0" smtClean="0">
                  <a:solidFill>
                    <a:srgbClr val="FFFFFF"/>
                  </a:solidFill>
                </a:rPr>
                <a:t>physical</a:t>
              </a:r>
              <a:endParaRPr lang="en-US" sz="1800" dirty="0">
                <a:solidFill>
                  <a:srgbClr val="FFFFFF"/>
                </a:solidFill>
              </a:endParaRPr>
            </a:p>
          </p:txBody>
        </p:sp>
        <p:sp>
          <p:nvSpPr>
            <p:cNvPr id="21" name="Right Arrow 20"/>
            <p:cNvSpPr/>
            <p:nvPr/>
          </p:nvSpPr>
          <p:spPr bwMode="auto">
            <a:xfrm rot="5400000">
              <a:off x="965501" y="2694852"/>
              <a:ext cx="294038" cy="289560"/>
            </a:xfrm>
            <a:prstGeom prst="rightArrow">
              <a:avLst/>
            </a:prstGeom>
            <a:gradFill>
              <a:gsLst>
                <a:gs pos="0">
                  <a:srgbClr val="7A7A7A"/>
                </a:gs>
                <a:gs pos="100000">
                  <a:srgbClr val="BFBFBF"/>
                </a:gs>
              </a:gsLst>
            </a:gra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22" name="Rounded Rectangle 21"/>
            <p:cNvSpPr/>
            <p:nvPr/>
          </p:nvSpPr>
          <p:spPr bwMode="auto">
            <a:xfrm>
              <a:off x="556260" y="1240029"/>
              <a:ext cx="1112520" cy="430098"/>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800" dirty="0" smtClean="0">
                  <a:solidFill>
                    <a:srgbClr val="FFFFFF"/>
                  </a:solidFill>
                </a:rPr>
                <a:t>virtual</a:t>
              </a:r>
              <a:endParaRPr lang="en-US" sz="1800" dirty="0">
                <a:solidFill>
                  <a:srgbClr val="FFFFFF"/>
                </a:solidFill>
              </a:endParaRPr>
            </a:p>
          </p:txBody>
        </p:sp>
        <p:sp>
          <p:nvSpPr>
            <p:cNvPr id="23" name="Rounded Rectangle 22"/>
            <p:cNvSpPr/>
            <p:nvPr/>
          </p:nvSpPr>
          <p:spPr bwMode="auto">
            <a:xfrm>
              <a:off x="556260" y="3086102"/>
              <a:ext cx="1112520" cy="430098"/>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800" dirty="0" smtClean="0">
                  <a:solidFill>
                    <a:srgbClr val="FFFFFF"/>
                  </a:solidFill>
                </a:rPr>
                <a:t>machine</a:t>
              </a:r>
              <a:endParaRPr lang="en-US" sz="1800" dirty="0">
                <a:solidFill>
                  <a:srgbClr val="FFFFFF"/>
                </a:solidFill>
              </a:endParaRPr>
            </a:p>
          </p:txBody>
        </p:sp>
      </p:grpSp>
      <p:sp>
        <p:nvSpPr>
          <p:cNvPr id="25" name="TextBox 24"/>
          <p:cNvSpPr txBox="1"/>
          <p:nvPr/>
        </p:nvSpPr>
        <p:spPr>
          <a:xfrm>
            <a:off x="314793" y="5786203"/>
            <a:ext cx="8559383" cy="369332"/>
          </a:xfrm>
          <a:prstGeom prst="rect">
            <a:avLst/>
          </a:prstGeom>
          <a:noFill/>
        </p:spPr>
        <p:txBody>
          <a:bodyPr wrap="square" rtlCol="0">
            <a:spAutoFit/>
          </a:bodyPr>
          <a:lstStyle/>
          <a:p>
            <a:pPr algn="l"/>
            <a:r>
              <a:rPr lang="en-US" sz="1800" dirty="0" smtClean="0">
                <a:solidFill>
                  <a:srgbClr val="333333"/>
                </a:solidFill>
                <a:latin typeface="+mn-lt"/>
                <a:ea typeface="+mn-ea"/>
              </a:rPr>
              <a:t>EPT = Intel </a:t>
            </a:r>
            <a:r>
              <a:rPr lang="en-US" sz="1800" u="sng" dirty="0" smtClean="0">
                <a:solidFill>
                  <a:srgbClr val="333333"/>
                </a:solidFill>
                <a:latin typeface="+mn-lt"/>
                <a:ea typeface="+mn-ea"/>
              </a:rPr>
              <a:t>E</a:t>
            </a:r>
            <a:r>
              <a:rPr lang="en-US" sz="1800" dirty="0" smtClean="0">
                <a:solidFill>
                  <a:srgbClr val="333333"/>
                </a:solidFill>
                <a:latin typeface="+mn-lt"/>
                <a:ea typeface="+mn-ea"/>
              </a:rPr>
              <a:t>xtended </a:t>
            </a:r>
            <a:r>
              <a:rPr lang="en-US" sz="1800" u="sng" dirty="0" smtClean="0">
                <a:solidFill>
                  <a:srgbClr val="333333"/>
                </a:solidFill>
                <a:latin typeface="+mn-lt"/>
                <a:ea typeface="+mn-ea"/>
              </a:rPr>
              <a:t>P</a:t>
            </a:r>
            <a:r>
              <a:rPr lang="en-US" sz="1800" dirty="0" smtClean="0">
                <a:solidFill>
                  <a:srgbClr val="333333"/>
                </a:solidFill>
                <a:latin typeface="+mn-lt"/>
                <a:ea typeface="+mn-ea"/>
              </a:rPr>
              <a:t>age </a:t>
            </a:r>
            <a:r>
              <a:rPr lang="en-US" sz="1800" u="sng" dirty="0" smtClean="0">
                <a:solidFill>
                  <a:srgbClr val="333333"/>
                </a:solidFill>
                <a:latin typeface="+mn-lt"/>
                <a:ea typeface="+mn-ea"/>
              </a:rPr>
              <a:t>T</a:t>
            </a:r>
            <a:r>
              <a:rPr lang="en-US" sz="1800" dirty="0" smtClean="0">
                <a:solidFill>
                  <a:srgbClr val="333333"/>
                </a:solidFill>
                <a:latin typeface="+mn-lt"/>
                <a:ea typeface="+mn-ea"/>
              </a:rPr>
              <a:t>ables = hardware page table virtualization = AMD RVI</a:t>
            </a:r>
          </a:p>
        </p:txBody>
      </p:sp>
    </p:spTree>
    <p:extLst>
      <p:ext uri="{BB962C8B-B14F-4D97-AF65-F5344CB8AC3E}">
        <p14:creationId xmlns="" xmlns:p14="http://schemas.microsoft.com/office/powerpoint/2010/main" val="50020324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vNUMA</a:t>
            </a:r>
            <a:endParaRPr lang="en-US" dirty="0"/>
          </a:p>
        </p:txBody>
      </p:sp>
      <p:grpSp>
        <p:nvGrpSpPr>
          <p:cNvPr id="3" name="Group 2"/>
          <p:cNvGrpSpPr/>
          <p:nvPr/>
        </p:nvGrpSpPr>
        <p:grpSpPr>
          <a:xfrm>
            <a:off x="2264507" y="1244127"/>
            <a:ext cx="4706309" cy="4370145"/>
            <a:chOff x="148590" y="1737360"/>
            <a:chExt cx="3200399" cy="2971800"/>
          </a:xfrm>
        </p:grpSpPr>
        <p:sp>
          <p:nvSpPr>
            <p:cNvPr id="4" name="Rounded Rectangle 3"/>
            <p:cNvSpPr/>
            <p:nvPr/>
          </p:nvSpPr>
          <p:spPr bwMode="auto">
            <a:xfrm>
              <a:off x="148590" y="3474720"/>
              <a:ext cx="3200399" cy="353060"/>
            </a:xfrm>
            <a:prstGeom prst="roundRect">
              <a:avLst/>
            </a:prstGeom>
            <a:solidFill>
              <a:schemeClr val="accent4">
                <a:lumMod val="75000"/>
              </a:schemeClr>
            </a:soli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600" b="1" dirty="0" smtClean="0">
                  <a:solidFill>
                    <a:schemeClr val="bg1"/>
                  </a:solidFill>
                </a:rPr>
                <a:t>ESXi hypervisor</a:t>
              </a:r>
              <a:endParaRPr lang="en-US" sz="1600" b="1" dirty="0">
                <a:solidFill>
                  <a:schemeClr val="bg1"/>
                </a:solidFill>
              </a:endParaRPr>
            </a:p>
          </p:txBody>
        </p:sp>
        <p:sp>
          <p:nvSpPr>
            <p:cNvPr id="5" name="Rounded Rectangle 4"/>
            <p:cNvSpPr/>
            <p:nvPr/>
          </p:nvSpPr>
          <p:spPr bwMode="auto">
            <a:xfrm>
              <a:off x="148590" y="3977639"/>
              <a:ext cx="3200399" cy="731521"/>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6" name="Rounded Rectangle 5"/>
            <p:cNvSpPr/>
            <p:nvPr/>
          </p:nvSpPr>
          <p:spPr bwMode="auto">
            <a:xfrm>
              <a:off x="148590" y="1737360"/>
              <a:ext cx="3200399" cy="1592580"/>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grpSp>
          <p:nvGrpSpPr>
            <p:cNvPr id="7" name="Group 31"/>
            <p:cNvGrpSpPr/>
            <p:nvPr/>
          </p:nvGrpSpPr>
          <p:grpSpPr>
            <a:xfrm>
              <a:off x="273050" y="1935480"/>
              <a:ext cx="2951479" cy="800100"/>
              <a:chOff x="274320" y="1935480"/>
              <a:chExt cx="2529840" cy="800100"/>
            </a:xfrm>
          </p:grpSpPr>
          <p:sp>
            <p:nvSpPr>
              <p:cNvPr id="16" name="Rounded Rectangle 15"/>
              <p:cNvSpPr/>
              <p:nvPr/>
            </p:nvSpPr>
            <p:spPr bwMode="auto">
              <a:xfrm>
                <a:off x="274320" y="1935480"/>
                <a:ext cx="2529840" cy="800100"/>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buClr>
                    <a:srgbClr val="000000"/>
                  </a:buClr>
                  <a:defRPr/>
                </a:pPr>
                <a:endParaRPr lang="en-US" sz="1600" dirty="0">
                  <a:solidFill>
                    <a:schemeClr val="bg1"/>
                  </a:solidFill>
                </a:endParaRPr>
              </a:p>
            </p:txBody>
          </p:sp>
          <p:sp>
            <p:nvSpPr>
              <p:cNvPr id="17" name="Rounded Rectangle 16"/>
              <p:cNvSpPr/>
              <p:nvPr/>
            </p:nvSpPr>
            <p:spPr bwMode="auto">
              <a:xfrm>
                <a:off x="752696" y="2086836"/>
                <a:ext cx="1573088" cy="497388"/>
              </a:xfrm>
              <a:prstGeom prst="roundRect">
                <a:avLst/>
              </a:prstGeom>
              <a:solidFill>
                <a:schemeClr val="accent1">
                  <a:lumMod val="60000"/>
                  <a:lumOff val="40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600" dirty="0" smtClean="0">
                    <a:solidFill>
                      <a:srgbClr val="FFFFFF"/>
                    </a:solidFill>
                  </a:rPr>
                  <a:t>Application</a:t>
                </a:r>
                <a:endParaRPr lang="en-US" sz="1600" dirty="0">
                  <a:solidFill>
                    <a:srgbClr val="FFFFFF"/>
                  </a:solidFill>
                </a:endParaRPr>
              </a:p>
            </p:txBody>
          </p:sp>
        </p:grpSp>
        <p:grpSp>
          <p:nvGrpSpPr>
            <p:cNvPr id="8" name="Group 41"/>
            <p:cNvGrpSpPr/>
            <p:nvPr/>
          </p:nvGrpSpPr>
          <p:grpSpPr>
            <a:xfrm>
              <a:off x="285749" y="4114799"/>
              <a:ext cx="2926080" cy="457200"/>
              <a:chOff x="289560" y="4975860"/>
              <a:chExt cx="2926080" cy="457200"/>
            </a:xfrm>
          </p:grpSpPr>
          <p:sp>
            <p:nvSpPr>
              <p:cNvPr id="9" name="Right Arrow 8"/>
              <p:cNvSpPr/>
              <p:nvPr/>
            </p:nvSpPr>
            <p:spPr bwMode="auto">
              <a:xfrm>
                <a:off x="1386347" y="5135880"/>
                <a:ext cx="738386" cy="137160"/>
              </a:xfrm>
              <a:prstGeom prst="rightArrow">
                <a:avLst/>
              </a:prstGeom>
              <a:gradFill>
                <a:gsLst>
                  <a:gs pos="0">
                    <a:srgbClr val="689739"/>
                  </a:gs>
                  <a:gs pos="100000">
                    <a:srgbClr val="92D050"/>
                  </a:gs>
                </a:gsLst>
              </a:gradFill>
              <a:ln>
                <a:solidFill>
                  <a:srgbClr val="619F37"/>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10" name="Right Arrow 9"/>
              <p:cNvSpPr/>
              <p:nvPr/>
            </p:nvSpPr>
            <p:spPr bwMode="auto">
              <a:xfrm>
                <a:off x="2331069" y="5138018"/>
                <a:ext cx="739233" cy="132885"/>
              </a:xfrm>
              <a:prstGeom prst="rightArrow">
                <a:avLst/>
              </a:prstGeom>
              <a:gradFill>
                <a:gsLst>
                  <a:gs pos="0">
                    <a:srgbClr val="7A7A7A"/>
                  </a:gs>
                  <a:gs pos="100000">
                    <a:srgbClr val="BFBFBF"/>
                  </a:gs>
                </a:gsLst>
              </a:gra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11" name="Right Arrow 10"/>
              <p:cNvSpPr/>
              <p:nvPr/>
            </p:nvSpPr>
            <p:spPr bwMode="auto">
              <a:xfrm>
                <a:off x="517138" y="5138018"/>
                <a:ext cx="739233" cy="132885"/>
              </a:xfrm>
              <a:prstGeom prst="rightArrow">
                <a:avLst/>
              </a:prstGeom>
              <a:gradFill>
                <a:gsLst>
                  <a:gs pos="0">
                    <a:srgbClr val="7A7A7A"/>
                  </a:gs>
                  <a:gs pos="100000">
                    <a:srgbClr val="BFBFBF"/>
                  </a:gs>
                </a:gsLst>
              </a:gra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12" name="Rounded Rectangle 11"/>
              <p:cNvSpPr/>
              <p:nvPr/>
            </p:nvSpPr>
            <p:spPr bwMode="auto">
              <a:xfrm>
                <a:off x="904241" y="5059680"/>
                <a:ext cx="769619" cy="28956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rPr>
                  <a:t>socket</a:t>
                </a:r>
                <a:endParaRPr lang="en-US" sz="1400" dirty="0">
                  <a:solidFill>
                    <a:srgbClr val="FFFFFF"/>
                  </a:solidFill>
                </a:endParaRPr>
              </a:p>
            </p:txBody>
          </p:sp>
          <p:sp>
            <p:nvSpPr>
              <p:cNvPr id="13" name="Rounded Rectangle 12"/>
              <p:cNvSpPr/>
              <p:nvPr/>
            </p:nvSpPr>
            <p:spPr bwMode="auto">
              <a:xfrm>
                <a:off x="289560" y="4975860"/>
                <a:ext cx="457200" cy="45720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200" dirty="0" smtClean="0">
                    <a:solidFill>
                      <a:srgbClr val="FFFFFF"/>
                    </a:solidFill>
                  </a:rPr>
                  <a:t>M</a:t>
                </a:r>
                <a:endParaRPr lang="en-US" sz="1200" dirty="0">
                  <a:solidFill>
                    <a:srgbClr val="FFFFFF"/>
                  </a:solidFill>
                </a:endParaRPr>
              </a:p>
            </p:txBody>
          </p:sp>
          <p:sp>
            <p:nvSpPr>
              <p:cNvPr id="14" name="Rounded Rectangle 13"/>
              <p:cNvSpPr/>
              <p:nvPr/>
            </p:nvSpPr>
            <p:spPr bwMode="auto">
              <a:xfrm>
                <a:off x="1831341" y="5059680"/>
                <a:ext cx="769619" cy="28956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rPr>
                  <a:t>socket</a:t>
                </a:r>
                <a:endParaRPr lang="en-US" sz="1400" dirty="0">
                  <a:solidFill>
                    <a:srgbClr val="FFFFFF"/>
                  </a:solidFill>
                </a:endParaRPr>
              </a:p>
            </p:txBody>
          </p:sp>
          <p:sp>
            <p:nvSpPr>
              <p:cNvPr id="15" name="Rounded Rectangle 14"/>
              <p:cNvSpPr/>
              <p:nvPr/>
            </p:nvSpPr>
            <p:spPr bwMode="auto">
              <a:xfrm>
                <a:off x="2758440" y="4975860"/>
                <a:ext cx="457200" cy="45720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200" dirty="0" smtClean="0">
                    <a:solidFill>
                      <a:srgbClr val="FFFFFF"/>
                    </a:solidFill>
                  </a:rPr>
                  <a:t>M</a:t>
                </a:r>
                <a:endParaRPr lang="en-US" sz="1200" dirty="0">
                  <a:solidFill>
                    <a:srgbClr val="FFFFFF"/>
                  </a:solidFill>
                </a:endParaRPr>
              </a:p>
            </p:txBody>
          </p:sp>
        </p:grpSp>
      </p:grpSp>
      <p:grpSp>
        <p:nvGrpSpPr>
          <p:cNvPr id="18" name="Group 17"/>
          <p:cNvGrpSpPr/>
          <p:nvPr/>
        </p:nvGrpSpPr>
        <p:grpSpPr>
          <a:xfrm>
            <a:off x="2458875" y="4735192"/>
            <a:ext cx="4302912" cy="672330"/>
            <a:chOff x="547006" y="4165171"/>
            <a:chExt cx="2926080" cy="457200"/>
          </a:xfrm>
        </p:grpSpPr>
        <p:sp>
          <p:nvSpPr>
            <p:cNvPr id="19" name="Right Arrow 18"/>
            <p:cNvSpPr/>
            <p:nvPr/>
          </p:nvSpPr>
          <p:spPr bwMode="auto">
            <a:xfrm>
              <a:off x="1643793" y="4325191"/>
              <a:ext cx="738386" cy="137160"/>
            </a:xfrm>
            <a:prstGeom prst="rightArrow">
              <a:avLst/>
            </a:prstGeom>
            <a:solidFill>
              <a:schemeClr val="bg2">
                <a:lumMod val="75000"/>
              </a:schemeClr>
            </a:solidFill>
            <a:ln>
              <a:solidFill>
                <a:srgbClr val="619F37"/>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20" name="Right Arrow 19"/>
            <p:cNvSpPr/>
            <p:nvPr/>
          </p:nvSpPr>
          <p:spPr bwMode="auto">
            <a:xfrm>
              <a:off x="2588515" y="4327329"/>
              <a:ext cx="739233" cy="132885"/>
            </a:xfrm>
            <a:prstGeom prst="rightArrow">
              <a:avLst/>
            </a:prstGeom>
            <a:solidFill>
              <a:schemeClr val="bg2">
                <a:lumMod val="75000"/>
              </a:schemeClr>
            </a:soli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21" name="Right Arrow 20"/>
            <p:cNvSpPr/>
            <p:nvPr/>
          </p:nvSpPr>
          <p:spPr bwMode="auto">
            <a:xfrm>
              <a:off x="774584" y="4327329"/>
              <a:ext cx="739233" cy="132885"/>
            </a:xfrm>
            <a:prstGeom prst="rightArrow">
              <a:avLst/>
            </a:prstGeom>
            <a:solidFill>
              <a:schemeClr val="bg2">
                <a:lumMod val="75000"/>
              </a:schemeClr>
            </a:solidFill>
            <a:ln>
              <a:solidFill>
                <a:schemeClr val="tx1">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22" name="Rounded Rectangle 21"/>
            <p:cNvSpPr/>
            <p:nvPr/>
          </p:nvSpPr>
          <p:spPr bwMode="auto">
            <a:xfrm>
              <a:off x="1161687" y="4248991"/>
              <a:ext cx="769619" cy="289560"/>
            </a:xfrm>
            <a:prstGeom prst="roundRect">
              <a:avLst/>
            </a:prstGeom>
            <a:solidFill>
              <a:schemeClr val="bg2">
                <a:lumMod val="75000"/>
              </a:schemeClr>
            </a:solidFill>
            <a:ln w="12700">
              <a:solidFill>
                <a:schemeClr val="tx2">
                  <a:lumMod val="60000"/>
                  <a:lumOff val="40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rPr>
                <a:t>socket</a:t>
              </a:r>
              <a:endParaRPr lang="en-US" sz="1400" dirty="0">
                <a:solidFill>
                  <a:srgbClr val="FFFFFF"/>
                </a:solidFill>
              </a:endParaRPr>
            </a:p>
          </p:txBody>
        </p:sp>
        <p:sp>
          <p:nvSpPr>
            <p:cNvPr id="23" name="Rounded Rectangle 22"/>
            <p:cNvSpPr/>
            <p:nvPr/>
          </p:nvSpPr>
          <p:spPr bwMode="auto">
            <a:xfrm>
              <a:off x="547006" y="4165171"/>
              <a:ext cx="457200" cy="457200"/>
            </a:xfrm>
            <a:prstGeom prst="roundRect">
              <a:avLst/>
            </a:prstGeom>
            <a:solidFill>
              <a:schemeClr val="bg2">
                <a:lumMod val="75000"/>
              </a:schemeClr>
            </a:solidFill>
            <a:ln w="12700">
              <a:solidFill>
                <a:schemeClr val="tx2">
                  <a:lumMod val="60000"/>
                  <a:lumOff val="40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200" dirty="0" smtClean="0">
                  <a:solidFill>
                    <a:srgbClr val="FFFFFF"/>
                  </a:solidFill>
                </a:rPr>
                <a:t>M</a:t>
              </a:r>
              <a:endParaRPr lang="en-US" sz="1200" dirty="0">
                <a:solidFill>
                  <a:srgbClr val="FFFFFF"/>
                </a:solidFill>
              </a:endParaRPr>
            </a:p>
          </p:txBody>
        </p:sp>
        <p:sp>
          <p:nvSpPr>
            <p:cNvPr id="24" name="Rounded Rectangle 23"/>
            <p:cNvSpPr/>
            <p:nvPr/>
          </p:nvSpPr>
          <p:spPr bwMode="auto">
            <a:xfrm>
              <a:off x="2088787" y="4248991"/>
              <a:ext cx="769619" cy="289560"/>
            </a:xfrm>
            <a:prstGeom prst="roundRect">
              <a:avLst/>
            </a:prstGeom>
            <a:solidFill>
              <a:schemeClr val="bg2">
                <a:lumMod val="75000"/>
              </a:schemeClr>
            </a:solidFill>
            <a:ln w="12700">
              <a:solidFill>
                <a:schemeClr val="tx2">
                  <a:lumMod val="40000"/>
                  <a:lumOff val="60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400" dirty="0" smtClean="0">
                  <a:solidFill>
                    <a:srgbClr val="FFFFFF"/>
                  </a:solidFill>
                </a:rPr>
                <a:t>socket</a:t>
              </a:r>
              <a:endParaRPr lang="en-US" sz="1400" dirty="0">
                <a:solidFill>
                  <a:srgbClr val="FFFFFF"/>
                </a:solidFill>
              </a:endParaRPr>
            </a:p>
          </p:txBody>
        </p:sp>
        <p:sp>
          <p:nvSpPr>
            <p:cNvPr id="25" name="Rounded Rectangle 24"/>
            <p:cNvSpPr/>
            <p:nvPr/>
          </p:nvSpPr>
          <p:spPr bwMode="auto">
            <a:xfrm>
              <a:off x="3015886" y="4165171"/>
              <a:ext cx="457200" cy="457200"/>
            </a:xfrm>
            <a:prstGeom prst="roundRect">
              <a:avLst/>
            </a:prstGeom>
            <a:solidFill>
              <a:schemeClr val="bg2">
                <a:lumMod val="75000"/>
              </a:schemeClr>
            </a:solidFill>
            <a:ln w="12700">
              <a:solidFill>
                <a:schemeClr val="tx2">
                  <a:lumMod val="60000"/>
                  <a:lumOff val="40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200" dirty="0" smtClean="0">
                  <a:solidFill>
                    <a:srgbClr val="FFFFFF"/>
                  </a:solidFill>
                </a:rPr>
                <a:t>M</a:t>
              </a:r>
              <a:endParaRPr lang="en-US" sz="1200" dirty="0">
                <a:solidFill>
                  <a:srgbClr val="FFFFFF"/>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nodeType="withEffect">
                                  <p:stCondLst>
                                    <p:cond delay="0"/>
                                  </p:stCondLst>
                                  <p:childTnLst>
                                    <p:animMotion origin="layout" path="M 3.33333E-6 -1.85185E-6 L 0.00225 -0.28125 " pathEditMode="relative" rAng="0" ptsTypes="AA">
                                      <p:cBhvr>
                                        <p:cTn id="9" dur="2000" fill="hold"/>
                                        <p:tgtEl>
                                          <p:spTgt spid="18"/>
                                        </p:tgtEl>
                                        <p:attrNameLst>
                                          <p:attrName>ppt_x</p:attrName>
                                          <p:attrName>ppt_y</p:attrName>
                                        </p:attrNameLst>
                                      </p:cBhvr>
                                      <p:rCtr x="1" y="-1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vNUMA</a:t>
            </a:r>
            <a:r>
              <a:rPr lang="en-US" dirty="0" smtClean="0"/>
              <a:t> </a:t>
            </a:r>
            <a:r>
              <a:rPr lang="en-US" dirty="0" smtClean="0"/>
              <a:t>Performance Study</a:t>
            </a:r>
            <a:endParaRPr lang="en-US" dirty="0"/>
          </a:p>
        </p:txBody>
      </p:sp>
      <p:pic>
        <p:nvPicPr>
          <p:cNvPr id="3" name="Picture 7" descr="C:\DOCUME~1\simons\LOCALS~1\Temp\VMwareDnD\d8c40d53\paper.pdf (page 5 of 6).png"/>
          <p:cNvPicPr>
            <a:picLocks noChangeAspect="1" noChangeArrowheads="1"/>
          </p:cNvPicPr>
          <p:nvPr/>
        </p:nvPicPr>
        <p:blipFill>
          <a:blip r:embed="rId3" cstate="print"/>
          <a:srcRect/>
          <a:stretch>
            <a:fillRect/>
          </a:stretch>
        </p:blipFill>
        <p:spPr bwMode="auto">
          <a:xfrm>
            <a:off x="137160" y="1508760"/>
            <a:ext cx="8758327" cy="4061531"/>
          </a:xfrm>
          <a:prstGeom prst="rect">
            <a:avLst/>
          </a:prstGeom>
          <a:noFill/>
        </p:spPr>
      </p:pic>
      <p:sp>
        <p:nvSpPr>
          <p:cNvPr id="4" name="TextBox 3"/>
          <p:cNvSpPr txBox="1"/>
          <p:nvPr/>
        </p:nvSpPr>
        <p:spPr>
          <a:xfrm>
            <a:off x="368135" y="5628902"/>
            <a:ext cx="8265226" cy="523220"/>
          </a:xfrm>
          <a:prstGeom prst="rect">
            <a:avLst/>
          </a:prstGeom>
          <a:solidFill>
            <a:schemeClr val="accent1"/>
          </a:solidFill>
        </p:spPr>
        <p:txBody>
          <a:bodyPr wrap="square" rtlCol="0">
            <a:spAutoFit/>
          </a:bodyPr>
          <a:lstStyle/>
          <a:p>
            <a:pPr algn="l"/>
            <a:r>
              <a:rPr lang="en-US" sz="1400" dirty="0" smtClean="0">
                <a:solidFill>
                  <a:schemeClr val="bg1"/>
                </a:solidFill>
                <a:latin typeface="+mn-lt"/>
                <a:ea typeface="+mn-ea"/>
              </a:rPr>
              <a:t>Performance Evaluation of HPC Benchmarks on VMware’s ESX Server, Ali Q., </a:t>
            </a:r>
            <a:r>
              <a:rPr lang="en-US" sz="1400" dirty="0" err="1" smtClean="0">
                <a:solidFill>
                  <a:schemeClr val="bg1"/>
                </a:solidFill>
                <a:latin typeface="+mn-lt"/>
                <a:ea typeface="+mn-ea"/>
              </a:rPr>
              <a:t>Kiriansky</a:t>
            </a:r>
            <a:r>
              <a:rPr lang="en-US" sz="1400" dirty="0" smtClean="0">
                <a:solidFill>
                  <a:schemeClr val="bg1"/>
                </a:solidFill>
                <a:latin typeface="+mn-lt"/>
                <a:ea typeface="+mn-ea"/>
              </a:rPr>
              <a:t>, V., Simons J., Zaroo, P., 5</a:t>
            </a:r>
            <a:r>
              <a:rPr lang="en-US" sz="1400" baseline="30000" dirty="0" smtClean="0">
                <a:solidFill>
                  <a:schemeClr val="bg1"/>
                </a:solidFill>
                <a:latin typeface="+mn-lt"/>
                <a:ea typeface="+mn-ea"/>
              </a:rPr>
              <a:t>th</a:t>
            </a:r>
            <a:r>
              <a:rPr lang="en-US" sz="1400" dirty="0" smtClean="0">
                <a:solidFill>
                  <a:schemeClr val="bg1"/>
                </a:solidFill>
                <a:latin typeface="+mn-lt"/>
                <a:ea typeface="+mn-ea"/>
              </a:rPr>
              <a:t> Workshop on System-level Virtualization for High Performance Computing, 2011</a:t>
            </a:r>
          </a:p>
        </p:txBody>
      </p:sp>
    </p:spTree>
    <p:extLst>
      <p:ext uri="{BB962C8B-B14F-4D97-AF65-F5344CB8AC3E}">
        <p14:creationId xmlns="" xmlns:p14="http://schemas.microsoft.com/office/powerpoint/2010/main" val="10362667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GPGPU Experiment</a:t>
            </a:r>
            <a:endParaRPr lang="en-US" dirty="0"/>
          </a:p>
        </p:txBody>
      </p:sp>
      <p:sp>
        <p:nvSpPr>
          <p:cNvPr id="5" name="Text Placeholder 4"/>
          <p:cNvSpPr>
            <a:spLocks noGrp="1"/>
          </p:cNvSpPr>
          <p:nvPr>
            <p:ph type="body" sz="quarter" idx="13"/>
          </p:nvPr>
        </p:nvSpPr>
        <p:spPr/>
        <p:txBody>
          <a:bodyPr/>
          <a:lstStyle/>
          <a:p>
            <a:r>
              <a:rPr lang="en-US" dirty="0" smtClean="0"/>
              <a:t>General Purpose (GP) computation with GPUs</a:t>
            </a:r>
          </a:p>
          <a:p>
            <a:r>
              <a:rPr lang="en-US" dirty="0" smtClean="0"/>
              <a:t>CUDA benchmarks</a:t>
            </a:r>
          </a:p>
          <a:p>
            <a:r>
              <a:rPr lang="en-US" dirty="0" smtClean="0"/>
              <a:t>VM Direct Path I/O</a:t>
            </a:r>
          </a:p>
          <a:p>
            <a:r>
              <a:rPr lang="en-US" dirty="0" smtClean="0"/>
              <a:t>Small kernels: DSP, financial,</a:t>
            </a:r>
            <a:br>
              <a:rPr lang="en-US" dirty="0" smtClean="0"/>
            </a:br>
            <a:r>
              <a:rPr lang="en-US" dirty="0" smtClean="0"/>
              <a:t>bioinformatics, fluid dynamics,</a:t>
            </a:r>
            <a:br>
              <a:rPr lang="en-US" dirty="0" smtClean="0"/>
            </a:br>
            <a:r>
              <a:rPr lang="en-US" dirty="0" smtClean="0"/>
              <a:t>image processing</a:t>
            </a:r>
          </a:p>
          <a:p>
            <a:r>
              <a:rPr lang="en-US" dirty="0" smtClean="0"/>
              <a:t>RHEL 6</a:t>
            </a:r>
          </a:p>
          <a:p>
            <a:r>
              <a:rPr lang="en-US" dirty="0" err="1" smtClean="0"/>
              <a:t>nVidia</a:t>
            </a:r>
            <a:r>
              <a:rPr lang="en-US" dirty="0" smtClean="0"/>
              <a:t> (</a:t>
            </a:r>
            <a:r>
              <a:rPr lang="en-US" dirty="0" err="1" smtClean="0"/>
              <a:t>Quadro</a:t>
            </a:r>
            <a:r>
              <a:rPr lang="en-US" dirty="0" smtClean="0"/>
              <a:t> 4000) and AMD GPUs</a:t>
            </a:r>
          </a:p>
          <a:p>
            <a:r>
              <a:rPr lang="en-US" dirty="0" smtClean="0"/>
              <a:t>Generally 98%+ of native performance</a:t>
            </a:r>
            <a:br>
              <a:rPr lang="en-US" dirty="0" smtClean="0"/>
            </a:br>
            <a:r>
              <a:rPr lang="en-US" dirty="0" smtClean="0"/>
              <a:t>(worst case was 85%)</a:t>
            </a:r>
          </a:p>
          <a:p>
            <a:r>
              <a:rPr lang="en-US" dirty="0" smtClean="0"/>
              <a:t>Currently looking at larger-scale financial</a:t>
            </a:r>
            <a:br>
              <a:rPr lang="en-US" dirty="0" smtClean="0"/>
            </a:br>
            <a:r>
              <a:rPr lang="en-US" dirty="0" smtClean="0"/>
              <a:t>and bioinformatics applications</a:t>
            </a:r>
          </a:p>
        </p:txBody>
      </p:sp>
      <p:pic>
        <p:nvPicPr>
          <p:cNvPr id="4" name="Picture 3" descr="tesla.jpg"/>
          <p:cNvPicPr>
            <a:picLocks noChangeAspect="1"/>
          </p:cNvPicPr>
          <p:nvPr/>
        </p:nvPicPr>
        <p:blipFill>
          <a:blip r:embed="rId3" cstate="print"/>
          <a:stretch>
            <a:fillRect/>
          </a:stretch>
        </p:blipFill>
        <p:spPr>
          <a:xfrm>
            <a:off x="6309360" y="964883"/>
            <a:ext cx="2442209" cy="2027033"/>
          </a:xfrm>
          <a:prstGeom prst="rect">
            <a:avLst/>
          </a:prstGeom>
        </p:spPr>
      </p:pic>
      <p:pic>
        <p:nvPicPr>
          <p:cNvPr id="8" name="Picture 7" descr="amd.jpg"/>
          <p:cNvPicPr>
            <a:picLocks noChangeAspect="1"/>
          </p:cNvPicPr>
          <p:nvPr/>
        </p:nvPicPr>
        <p:blipFill>
          <a:blip r:embed="rId4" cstate="print"/>
          <a:stretch>
            <a:fillRect/>
          </a:stretch>
        </p:blipFill>
        <p:spPr>
          <a:xfrm>
            <a:off x="6358890" y="3787140"/>
            <a:ext cx="2400300" cy="1600200"/>
          </a:xfrm>
          <a:prstGeom prst="rect">
            <a:avLst/>
          </a:prstGeom>
        </p:spPr>
      </p:pic>
    </p:spTree>
    <p:extLst>
      <p:ext uri="{BB962C8B-B14F-4D97-AF65-F5344CB8AC3E}">
        <p14:creationId xmlns="" xmlns:p14="http://schemas.microsoft.com/office/powerpoint/2010/main" val="33392434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Architecture</a:t>
            </a:r>
            <a:endParaRPr lang="en-US" dirty="0"/>
          </a:p>
        </p:txBody>
      </p:sp>
      <p:sp>
        <p:nvSpPr>
          <p:cNvPr id="4" name="Rounded Rectangle 3"/>
          <p:cNvSpPr/>
          <p:nvPr/>
        </p:nvSpPr>
        <p:spPr bwMode="auto">
          <a:xfrm>
            <a:off x="502920" y="1356360"/>
            <a:ext cx="1584960" cy="4206240"/>
          </a:xfrm>
          <a:prstGeom prst="roundRect">
            <a:avLst/>
          </a:prstGeom>
          <a:gradFill>
            <a:gsLst>
              <a:gs pos="0">
                <a:srgbClr val="037BB1"/>
              </a:gs>
              <a:gs pos="83000">
                <a:srgbClr val="52AEDC"/>
              </a:gs>
            </a:gsLst>
          </a:gra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2800" dirty="0">
                <a:solidFill>
                  <a:srgbClr val="FFFFFF"/>
                </a:solidFill>
                <a:latin typeface="+mn-lt"/>
                <a:ea typeface="+mn-ea"/>
              </a:rPr>
              <a:t>HDFS</a:t>
            </a:r>
          </a:p>
        </p:txBody>
      </p:sp>
      <p:grpSp>
        <p:nvGrpSpPr>
          <p:cNvPr id="9" name="Group 8"/>
          <p:cNvGrpSpPr/>
          <p:nvPr/>
        </p:nvGrpSpPr>
        <p:grpSpPr>
          <a:xfrm>
            <a:off x="3055620" y="1592580"/>
            <a:ext cx="1158240" cy="3733800"/>
            <a:chOff x="3055620" y="1478280"/>
            <a:chExt cx="1158240" cy="3733800"/>
          </a:xfrm>
          <a:effectLst>
            <a:outerShdw blurRad="50800" dist="38100" dir="2700000" algn="tl" rotWithShape="0">
              <a:prstClr val="black">
                <a:alpha val="40000"/>
              </a:prstClr>
            </a:outerShdw>
          </a:effectLst>
        </p:grpSpPr>
        <p:sp>
          <p:nvSpPr>
            <p:cNvPr id="5" name="Rounded Rectangle 4"/>
            <p:cNvSpPr/>
            <p:nvPr/>
          </p:nvSpPr>
          <p:spPr bwMode="auto">
            <a:xfrm>
              <a:off x="3055620" y="1478280"/>
              <a:ext cx="1158240" cy="731520"/>
            </a:xfrm>
            <a:prstGeom prst="roundRect">
              <a:avLst/>
            </a:prstGeom>
            <a:solidFill>
              <a:schemeClr val="accent4">
                <a:lumMod val="75000"/>
              </a:schemeClr>
            </a:soli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800" dirty="0">
                  <a:solidFill>
                    <a:schemeClr val="bg1"/>
                  </a:solidFill>
                  <a:latin typeface="+mn-lt"/>
                  <a:ea typeface="+mn-ea"/>
                </a:rPr>
                <a:t>MAP</a:t>
              </a:r>
            </a:p>
          </p:txBody>
        </p:sp>
        <p:sp>
          <p:nvSpPr>
            <p:cNvPr id="6" name="Rounded Rectangle 5"/>
            <p:cNvSpPr/>
            <p:nvPr/>
          </p:nvSpPr>
          <p:spPr bwMode="auto">
            <a:xfrm>
              <a:off x="3055620" y="2479040"/>
              <a:ext cx="1158240" cy="731520"/>
            </a:xfrm>
            <a:prstGeom prst="roundRect">
              <a:avLst/>
            </a:prstGeom>
            <a:solidFill>
              <a:schemeClr val="accent4">
                <a:lumMod val="75000"/>
              </a:schemeClr>
            </a:soli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800" dirty="0">
                  <a:solidFill>
                    <a:schemeClr val="bg1"/>
                  </a:solidFill>
                  <a:latin typeface="+mn-lt"/>
                  <a:ea typeface="+mn-ea"/>
                </a:rPr>
                <a:t>MAP</a:t>
              </a:r>
            </a:p>
          </p:txBody>
        </p:sp>
        <p:sp>
          <p:nvSpPr>
            <p:cNvPr id="7" name="Rounded Rectangle 6"/>
            <p:cNvSpPr/>
            <p:nvPr/>
          </p:nvSpPr>
          <p:spPr bwMode="auto">
            <a:xfrm>
              <a:off x="3055620" y="3479800"/>
              <a:ext cx="1158240" cy="731520"/>
            </a:xfrm>
            <a:prstGeom prst="roundRect">
              <a:avLst/>
            </a:prstGeom>
            <a:solidFill>
              <a:schemeClr val="accent4">
                <a:lumMod val="75000"/>
              </a:schemeClr>
            </a:soli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800" dirty="0">
                  <a:solidFill>
                    <a:schemeClr val="bg1"/>
                  </a:solidFill>
                  <a:latin typeface="+mn-lt"/>
                  <a:ea typeface="+mn-ea"/>
                </a:rPr>
                <a:t>MAP</a:t>
              </a:r>
            </a:p>
          </p:txBody>
        </p:sp>
        <p:sp>
          <p:nvSpPr>
            <p:cNvPr id="8" name="Rounded Rectangle 7"/>
            <p:cNvSpPr/>
            <p:nvPr/>
          </p:nvSpPr>
          <p:spPr bwMode="auto">
            <a:xfrm>
              <a:off x="3055620" y="4480560"/>
              <a:ext cx="1158240" cy="731520"/>
            </a:xfrm>
            <a:prstGeom prst="roundRect">
              <a:avLst/>
            </a:prstGeom>
            <a:solidFill>
              <a:schemeClr val="accent4">
                <a:lumMod val="75000"/>
              </a:schemeClr>
            </a:soli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800" dirty="0">
                  <a:solidFill>
                    <a:schemeClr val="bg1"/>
                  </a:solidFill>
                  <a:latin typeface="+mn-lt"/>
                  <a:ea typeface="+mn-ea"/>
                </a:rPr>
                <a:t>MAP</a:t>
              </a:r>
            </a:p>
          </p:txBody>
        </p:sp>
      </p:grpSp>
      <p:sp>
        <p:nvSpPr>
          <p:cNvPr id="10" name="Rounded Rectangle 9"/>
          <p:cNvSpPr/>
          <p:nvPr/>
        </p:nvSpPr>
        <p:spPr bwMode="auto">
          <a:xfrm>
            <a:off x="5250180" y="2181860"/>
            <a:ext cx="1158240" cy="731520"/>
          </a:xfrm>
          <a:prstGeom prst="roundRect">
            <a:avLst/>
          </a:prstGeom>
          <a:solidFill>
            <a:schemeClr val="tx2">
              <a:lumMod val="75000"/>
            </a:schemeClr>
          </a:soli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600" dirty="0">
                <a:solidFill>
                  <a:schemeClr val="bg1"/>
                </a:solidFill>
                <a:latin typeface="+mn-lt"/>
                <a:ea typeface="+mn-ea"/>
              </a:rPr>
              <a:t>Reduce</a:t>
            </a:r>
          </a:p>
        </p:txBody>
      </p:sp>
      <p:sp>
        <p:nvSpPr>
          <p:cNvPr id="11" name="Rounded Rectangle 10"/>
          <p:cNvSpPr/>
          <p:nvPr/>
        </p:nvSpPr>
        <p:spPr bwMode="auto">
          <a:xfrm>
            <a:off x="5250180" y="4147820"/>
            <a:ext cx="1158240" cy="731520"/>
          </a:xfrm>
          <a:prstGeom prst="roundRect">
            <a:avLst/>
          </a:prstGeom>
          <a:solidFill>
            <a:schemeClr val="tx2">
              <a:lumMod val="75000"/>
            </a:schemeClr>
          </a:soli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600" dirty="0">
                <a:solidFill>
                  <a:schemeClr val="bg1"/>
                </a:solidFill>
                <a:latin typeface="+mn-lt"/>
                <a:ea typeface="+mn-ea"/>
              </a:rPr>
              <a:t>Reduce</a:t>
            </a:r>
          </a:p>
        </p:txBody>
      </p:sp>
      <p:sp>
        <p:nvSpPr>
          <p:cNvPr id="12" name="Rounded Rectangle 11"/>
          <p:cNvSpPr/>
          <p:nvPr/>
        </p:nvSpPr>
        <p:spPr bwMode="auto">
          <a:xfrm>
            <a:off x="5250180" y="3164840"/>
            <a:ext cx="1158240" cy="731520"/>
          </a:xfrm>
          <a:prstGeom prst="roundRect">
            <a:avLst/>
          </a:prstGeom>
          <a:solidFill>
            <a:schemeClr val="tx2">
              <a:lumMod val="75000"/>
            </a:schemeClr>
          </a:soli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600" dirty="0">
                <a:solidFill>
                  <a:schemeClr val="bg1"/>
                </a:solidFill>
                <a:latin typeface="+mn-lt"/>
                <a:ea typeface="+mn-ea"/>
              </a:rPr>
              <a:t>Reduce</a:t>
            </a:r>
          </a:p>
        </p:txBody>
      </p:sp>
      <p:sp>
        <p:nvSpPr>
          <p:cNvPr id="13" name="Rounded Rectangle 12"/>
          <p:cNvSpPr/>
          <p:nvPr/>
        </p:nvSpPr>
        <p:spPr bwMode="auto">
          <a:xfrm>
            <a:off x="7162800" y="1356360"/>
            <a:ext cx="1584960" cy="4206240"/>
          </a:xfrm>
          <a:prstGeom prst="roundRect">
            <a:avLst/>
          </a:prstGeom>
          <a:gradFill>
            <a:gsLst>
              <a:gs pos="0">
                <a:srgbClr val="037BB1"/>
              </a:gs>
              <a:gs pos="83000">
                <a:srgbClr val="52AEDC"/>
              </a:gs>
            </a:gsLst>
          </a:gra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2800" dirty="0">
                <a:solidFill>
                  <a:srgbClr val="FFFFFF"/>
                </a:solidFill>
                <a:latin typeface="+mn-lt"/>
                <a:ea typeface="+mn-ea"/>
              </a:rPr>
              <a:t>HDFS</a:t>
            </a:r>
          </a:p>
        </p:txBody>
      </p:sp>
      <p:cxnSp>
        <p:nvCxnSpPr>
          <p:cNvPr id="19" name="Straight Arrow Connector 18"/>
          <p:cNvCxnSpPr>
            <a:stCxn id="10" idx="3"/>
          </p:cNvCxnSpPr>
          <p:nvPr/>
        </p:nvCxnSpPr>
        <p:spPr bwMode="auto">
          <a:xfrm flipV="1">
            <a:off x="6408420" y="2453640"/>
            <a:ext cx="754380" cy="9398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20" name="Straight Arrow Connector 19"/>
          <p:cNvCxnSpPr>
            <a:stCxn id="12" idx="3"/>
            <a:endCxn id="13" idx="1"/>
          </p:cNvCxnSpPr>
          <p:nvPr/>
        </p:nvCxnSpPr>
        <p:spPr bwMode="auto">
          <a:xfrm flipV="1">
            <a:off x="6408420" y="3459480"/>
            <a:ext cx="754380" cy="7112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23" name="Straight Arrow Connector 22"/>
          <p:cNvCxnSpPr>
            <a:stCxn id="11" idx="3"/>
          </p:cNvCxnSpPr>
          <p:nvPr/>
        </p:nvCxnSpPr>
        <p:spPr bwMode="auto">
          <a:xfrm>
            <a:off x="6408420" y="4513580"/>
            <a:ext cx="739140" cy="21082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26" name="Straight Arrow Connector 25"/>
          <p:cNvCxnSpPr>
            <a:endCxn id="5" idx="1"/>
          </p:cNvCxnSpPr>
          <p:nvPr/>
        </p:nvCxnSpPr>
        <p:spPr bwMode="auto">
          <a:xfrm flipV="1">
            <a:off x="2103120" y="1958340"/>
            <a:ext cx="952500" cy="2286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29" name="Straight Arrow Connector 28"/>
          <p:cNvCxnSpPr>
            <a:endCxn id="6" idx="1"/>
          </p:cNvCxnSpPr>
          <p:nvPr/>
        </p:nvCxnSpPr>
        <p:spPr bwMode="auto">
          <a:xfrm flipV="1">
            <a:off x="2103120" y="2959100"/>
            <a:ext cx="952500" cy="1270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32" name="Straight Arrow Connector 31"/>
          <p:cNvCxnSpPr>
            <a:endCxn id="7" idx="1"/>
          </p:cNvCxnSpPr>
          <p:nvPr/>
        </p:nvCxnSpPr>
        <p:spPr bwMode="auto">
          <a:xfrm flipV="1">
            <a:off x="2087880" y="3959860"/>
            <a:ext cx="967740" cy="1778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35" name="Straight Arrow Connector 34"/>
          <p:cNvCxnSpPr>
            <a:endCxn id="8" idx="1"/>
          </p:cNvCxnSpPr>
          <p:nvPr/>
        </p:nvCxnSpPr>
        <p:spPr bwMode="auto">
          <a:xfrm flipV="1">
            <a:off x="2103120" y="4960620"/>
            <a:ext cx="952500" cy="762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38" name="Straight Arrow Connector 37"/>
          <p:cNvCxnSpPr>
            <a:stCxn id="8" idx="3"/>
            <a:endCxn id="11" idx="1"/>
          </p:cNvCxnSpPr>
          <p:nvPr/>
        </p:nvCxnSpPr>
        <p:spPr bwMode="auto">
          <a:xfrm flipV="1">
            <a:off x="4213860" y="4513580"/>
            <a:ext cx="1036320" cy="44704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1" name="Straight Arrow Connector 40"/>
          <p:cNvCxnSpPr>
            <a:stCxn id="7" idx="3"/>
            <a:endCxn id="12" idx="1"/>
          </p:cNvCxnSpPr>
          <p:nvPr/>
        </p:nvCxnSpPr>
        <p:spPr bwMode="auto">
          <a:xfrm flipV="1">
            <a:off x="4213860" y="3530600"/>
            <a:ext cx="1036320" cy="42926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4" name="Straight Arrow Connector 43"/>
          <p:cNvCxnSpPr>
            <a:stCxn id="6" idx="3"/>
            <a:endCxn id="10" idx="1"/>
          </p:cNvCxnSpPr>
          <p:nvPr/>
        </p:nvCxnSpPr>
        <p:spPr bwMode="auto">
          <a:xfrm flipV="1">
            <a:off x="4213860" y="2547620"/>
            <a:ext cx="1036320" cy="41148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7" name="Straight Arrow Connector 46"/>
          <p:cNvCxnSpPr>
            <a:stCxn id="5" idx="3"/>
            <a:endCxn id="10" idx="1"/>
          </p:cNvCxnSpPr>
          <p:nvPr/>
        </p:nvCxnSpPr>
        <p:spPr bwMode="auto">
          <a:xfrm>
            <a:off x="4213860" y="1958340"/>
            <a:ext cx="1036320" cy="58928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50" name="Straight Arrow Connector 49"/>
          <p:cNvCxnSpPr>
            <a:stCxn id="5" idx="3"/>
            <a:endCxn id="12" idx="1"/>
          </p:cNvCxnSpPr>
          <p:nvPr/>
        </p:nvCxnSpPr>
        <p:spPr bwMode="auto">
          <a:xfrm>
            <a:off x="4213860" y="1958340"/>
            <a:ext cx="1036320" cy="157226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53" name="Straight Arrow Connector 52"/>
          <p:cNvCxnSpPr>
            <a:stCxn id="5" idx="3"/>
            <a:endCxn id="11" idx="1"/>
          </p:cNvCxnSpPr>
          <p:nvPr/>
        </p:nvCxnSpPr>
        <p:spPr bwMode="auto">
          <a:xfrm>
            <a:off x="4213860" y="1958340"/>
            <a:ext cx="1036320" cy="255524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56" name="Straight Arrow Connector 55"/>
          <p:cNvCxnSpPr>
            <a:stCxn id="6" idx="3"/>
            <a:endCxn id="12" idx="1"/>
          </p:cNvCxnSpPr>
          <p:nvPr/>
        </p:nvCxnSpPr>
        <p:spPr bwMode="auto">
          <a:xfrm>
            <a:off x="4213860" y="2959100"/>
            <a:ext cx="1036320" cy="57150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59" name="Straight Arrow Connector 58"/>
          <p:cNvCxnSpPr>
            <a:stCxn id="6" idx="3"/>
            <a:endCxn id="11" idx="1"/>
          </p:cNvCxnSpPr>
          <p:nvPr/>
        </p:nvCxnSpPr>
        <p:spPr bwMode="auto">
          <a:xfrm>
            <a:off x="4213860" y="2959100"/>
            <a:ext cx="1036320" cy="155448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62" name="Straight Arrow Connector 61"/>
          <p:cNvCxnSpPr>
            <a:stCxn id="7" idx="3"/>
            <a:endCxn id="10" idx="1"/>
          </p:cNvCxnSpPr>
          <p:nvPr/>
        </p:nvCxnSpPr>
        <p:spPr bwMode="auto">
          <a:xfrm flipV="1">
            <a:off x="4213860" y="2547620"/>
            <a:ext cx="1036320" cy="141224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65" name="Straight Arrow Connector 64"/>
          <p:cNvCxnSpPr>
            <a:stCxn id="7" idx="3"/>
            <a:endCxn id="11" idx="1"/>
          </p:cNvCxnSpPr>
          <p:nvPr/>
        </p:nvCxnSpPr>
        <p:spPr bwMode="auto">
          <a:xfrm>
            <a:off x="4213860" y="3959860"/>
            <a:ext cx="1036320" cy="55372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68" name="Straight Arrow Connector 67"/>
          <p:cNvCxnSpPr>
            <a:stCxn id="8" idx="3"/>
            <a:endCxn id="10" idx="1"/>
          </p:cNvCxnSpPr>
          <p:nvPr/>
        </p:nvCxnSpPr>
        <p:spPr bwMode="auto">
          <a:xfrm flipV="1">
            <a:off x="4213860" y="2547620"/>
            <a:ext cx="1036320" cy="241300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71" name="Straight Arrow Connector 70"/>
          <p:cNvCxnSpPr>
            <a:stCxn id="8" idx="3"/>
            <a:endCxn id="12" idx="1"/>
          </p:cNvCxnSpPr>
          <p:nvPr/>
        </p:nvCxnSpPr>
        <p:spPr bwMode="auto">
          <a:xfrm flipV="1">
            <a:off x="4213860" y="3530600"/>
            <a:ext cx="1036320" cy="1430020"/>
          </a:xfrm>
          <a:prstGeom prst="straightConnector1">
            <a:avLst/>
          </a:prstGeom>
          <a:solidFill>
            <a:srgbClr val="0095D3"/>
          </a:solidFill>
          <a:ln w="254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Tree>
    <p:extLst>
      <p:ext uri="{BB962C8B-B14F-4D97-AF65-F5344CB8AC3E}">
        <p14:creationId xmlns="" xmlns:p14="http://schemas.microsoft.com/office/powerpoint/2010/main" val="33095964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vHadoop</a:t>
            </a:r>
            <a:r>
              <a:rPr lang="en-US" dirty="0" smtClean="0"/>
              <a:t> Approaches</a:t>
            </a:r>
            <a:endParaRPr lang="en-US" dirty="0"/>
          </a:p>
        </p:txBody>
      </p:sp>
      <p:sp>
        <p:nvSpPr>
          <p:cNvPr id="78" name="Content Placeholder 77"/>
          <p:cNvSpPr>
            <a:spLocks noGrp="1"/>
          </p:cNvSpPr>
          <p:nvPr>
            <p:ph sz="half" idx="1"/>
          </p:nvPr>
        </p:nvSpPr>
        <p:spPr>
          <a:xfrm>
            <a:off x="216972" y="2069728"/>
            <a:ext cx="3298124" cy="3214791"/>
          </a:xfrm>
        </p:spPr>
        <p:txBody>
          <a:bodyPr/>
          <a:lstStyle/>
          <a:p>
            <a:r>
              <a:rPr lang="en-US" dirty="0" smtClean="0"/>
              <a:t>Why </a:t>
            </a:r>
            <a:r>
              <a:rPr lang="en-US" dirty="0" err="1" smtClean="0"/>
              <a:t>virtualize</a:t>
            </a:r>
            <a:r>
              <a:rPr lang="en-US" dirty="0" smtClean="0"/>
              <a:t> Hadoop?</a:t>
            </a:r>
          </a:p>
          <a:p>
            <a:pPr lvl="1"/>
            <a:r>
              <a:rPr lang="en-US" dirty="0" smtClean="0"/>
              <a:t>Simplified Hadoop cluster configuration and provisioning</a:t>
            </a:r>
          </a:p>
          <a:p>
            <a:pPr lvl="1"/>
            <a:r>
              <a:rPr lang="en-US" dirty="0" smtClean="0"/>
              <a:t>Support Hadoop usage in existing virtualized datacenters</a:t>
            </a:r>
          </a:p>
          <a:p>
            <a:pPr lvl="1"/>
            <a:r>
              <a:rPr lang="en-US" dirty="0" smtClean="0"/>
              <a:t>Support multi-tenant environments</a:t>
            </a:r>
          </a:p>
          <a:p>
            <a:pPr lvl="1"/>
            <a:r>
              <a:rPr lang="en-US" dirty="0" smtClean="0"/>
              <a:t>Project Serengeti</a:t>
            </a:r>
          </a:p>
        </p:txBody>
      </p:sp>
      <p:grpSp>
        <p:nvGrpSpPr>
          <p:cNvPr id="70" name="Group 69"/>
          <p:cNvGrpSpPr/>
          <p:nvPr/>
        </p:nvGrpSpPr>
        <p:grpSpPr>
          <a:xfrm>
            <a:off x="4080413" y="1214306"/>
            <a:ext cx="4895557" cy="1866548"/>
            <a:chOff x="4080413" y="1214306"/>
            <a:chExt cx="4895557" cy="1866548"/>
          </a:xfrm>
        </p:grpSpPr>
        <p:grpSp>
          <p:nvGrpSpPr>
            <p:cNvPr id="75" name="Group 74"/>
            <p:cNvGrpSpPr/>
            <p:nvPr/>
          </p:nvGrpSpPr>
          <p:grpSpPr>
            <a:xfrm>
              <a:off x="4796863" y="1214306"/>
              <a:ext cx="3493882" cy="770120"/>
              <a:chOff x="2704398" y="1454119"/>
              <a:chExt cx="3493882" cy="770120"/>
            </a:xfrm>
          </p:grpSpPr>
          <p:cxnSp>
            <p:nvCxnSpPr>
              <p:cNvPr id="76" name="Elbow Connector 75"/>
              <p:cNvCxnSpPr/>
              <p:nvPr/>
            </p:nvCxnSpPr>
            <p:spPr bwMode="auto">
              <a:xfrm rot="5400000" flipH="1" flipV="1">
                <a:off x="4450545" y="476504"/>
                <a:ext cx="1588" cy="3493882"/>
              </a:xfrm>
              <a:prstGeom prst="bentConnector3">
                <a:avLst>
                  <a:gd name="adj1" fmla="val 48101904"/>
                </a:avLst>
              </a:prstGeom>
              <a:solidFill>
                <a:srgbClr val="0095D3"/>
              </a:solidFill>
              <a:ln w="2857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rot="5400000" flipH="1" flipV="1">
                <a:off x="4078930" y="1825735"/>
                <a:ext cx="748713" cy="5482"/>
              </a:xfrm>
              <a:prstGeom prst="line">
                <a:avLst/>
              </a:prstGeom>
              <a:solidFill>
                <a:srgbClr val="0095D3"/>
              </a:solidFill>
              <a:ln w="28575" cap="flat" cmpd="sng" algn="ctr">
                <a:solidFill>
                  <a:schemeClr val="tx1"/>
                </a:solidFill>
                <a:prstDash val="solid"/>
                <a:round/>
                <a:headEnd type="none" w="med" len="med"/>
                <a:tailEnd type="none" w="med" len="med"/>
              </a:ln>
              <a:effectLst/>
            </p:spPr>
          </p:cxnSp>
        </p:grpSp>
        <p:grpSp>
          <p:nvGrpSpPr>
            <p:cNvPr id="3" name="Group 109"/>
            <p:cNvGrpSpPr/>
            <p:nvPr/>
          </p:nvGrpSpPr>
          <p:grpSpPr>
            <a:xfrm>
              <a:off x="4394759" y="1982145"/>
              <a:ext cx="783289" cy="1098709"/>
              <a:chOff x="601980" y="3032760"/>
              <a:chExt cx="1158240" cy="1624648"/>
            </a:xfrm>
          </p:grpSpPr>
          <p:pic>
            <p:nvPicPr>
              <p:cNvPr id="33" name="Picture 13" descr="ICON_Storage_1up_Q308.png"/>
              <p:cNvPicPr>
                <a:picLocks noChangeAspect="1"/>
              </p:cNvPicPr>
              <p:nvPr/>
            </p:nvPicPr>
            <p:blipFill>
              <a:blip r:embed="rId3" cstate="print"/>
              <a:srcRect/>
              <a:stretch>
                <a:fillRect/>
              </a:stretch>
            </p:blipFill>
            <p:spPr bwMode="auto">
              <a:xfrm>
                <a:off x="790575" y="3703320"/>
                <a:ext cx="781050" cy="954088"/>
              </a:xfrm>
              <a:prstGeom prst="rect">
                <a:avLst/>
              </a:prstGeom>
              <a:noFill/>
              <a:ln w="9525">
                <a:noFill/>
                <a:miter lim="800000"/>
                <a:headEnd/>
                <a:tailEnd/>
              </a:ln>
            </p:spPr>
          </p:pic>
          <p:sp>
            <p:nvSpPr>
              <p:cNvPr id="103" name="Rounded Rectangle 102"/>
              <p:cNvSpPr/>
              <p:nvPr/>
            </p:nvSpPr>
            <p:spPr bwMode="auto">
              <a:xfrm>
                <a:off x="601980" y="3032760"/>
                <a:ext cx="1158240" cy="444500"/>
              </a:xfrm>
              <a:prstGeom prst="roundRect">
                <a:avLst/>
              </a:prstGeom>
              <a:solidFill>
                <a:schemeClr val="accent6">
                  <a:lumMod val="5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1800" b="1" dirty="0" smtClean="0">
                    <a:solidFill>
                      <a:schemeClr val="bg1"/>
                    </a:solidFill>
                  </a:rPr>
                  <a:t>Node</a:t>
                </a:r>
              </a:p>
            </p:txBody>
          </p:sp>
          <p:cxnSp>
            <p:nvCxnSpPr>
              <p:cNvPr id="105" name="Straight Arrow Connector 104"/>
              <p:cNvCxnSpPr/>
              <p:nvPr/>
            </p:nvCxnSpPr>
            <p:spPr bwMode="auto">
              <a:xfrm rot="5400000">
                <a:off x="1068070" y="3590290"/>
                <a:ext cx="226060" cy="1588"/>
              </a:xfrm>
              <a:prstGeom prst="straightConnector1">
                <a:avLst/>
              </a:prstGeom>
              <a:solidFill>
                <a:srgbClr val="0095D3"/>
              </a:solidFill>
              <a:ln w="28575" cap="flat" cmpd="sng" algn="ctr">
                <a:solidFill>
                  <a:schemeClr val="tx2">
                    <a:lumMod val="75000"/>
                  </a:schemeClr>
                </a:solidFill>
                <a:prstDash val="solid"/>
                <a:round/>
                <a:headEnd type="none" w="med" len="med"/>
                <a:tailEnd type="none" w="med" len="med"/>
              </a:ln>
              <a:effectLst/>
            </p:spPr>
          </p:cxnSp>
        </p:grpSp>
        <p:grpSp>
          <p:nvGrpSpPr>
            <p:cNvPr id="4" name="Group 114"/>
            <p:cNvGrpSpPr/>
            <p:nvPr/>
          </p:nvGrpSpPr>
          <p:grpSpPr>
            <a:xfrm>
              <a:off x="7888641" y="1982145"/>
              <a:ext cx="783289" cy="1098709"/>
              <a:chOff x="601980" y="3032760"/>
              <a:chExt cx="1158240" cy="1624648"/>
            </a:xfrm>
          </p:grpSpPr>
          <p:pic>
            <p:nvPicPr>
              <p:cNvPr id="116" name="Picture 13" descr="ICON_Storage_1up_Q308.png"/>
              <p:cNvPicPr>
                <a:picLocks noChangeAspect="1"/>
              </p:cNvPicPr>
              <p:nvPr/>
            </p:nvPicPr>
            <p:blipFill>
              <a:blip r:embed="rId3" cstate="print"/>
              <a:srcRect/>
              <a:stretch>
                <a:fillRect/>
              </a:stretch>
            </p:blipFill>
            <p:spPr bwMode="auto">
              <a:xfrm>
                <a:off x="790575" y="3703320"/>
                <a:ext cx="781050" cy="954088"/>
              </a:xfrm>
              <a:prstGeom prst="rect">
                <a:avLst/>
              </a:prstGeom>
              <a:noFill/>
              <a:ln w="9525">
                <a:noFill/>
                <a:miter lim="800000"/>
                <a:headEnd/>
                <a:tailEnd/>
              </a:ln>
            </p:spPr>
          </p:pic>
          <p:sp>
            <p:nvSpPr>
              <p:cNvPr id="117" name="Rounded Rectangle 116"/>
              <p:cNvSpPr/>
              <p:nvPr/>
            </p:nvSpPr>
            <p:spPr bwMode="auto">
              <a:xfrm>
                <a:off x="601980" y="3032760"/>
                <a:ext cx="1158240" cy="444500"/>
              </a:xfrm>
              <a:prstGeom prst="roundRect">
                <a:avLst/>
              </a:prstGeom>
              <a:solidFill>
                <a:schemeClr val="accent6">
                  <a:lumMod val="5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1800" b="1" dirty="0" smtClean="0">
                    <a:solidFill>
                      <a:schemeClr val="bg1"/>
                    </a:solidFill>
                  </a:rPr>
                  <a:t>Node</a:t>
                </a:r>
              </a:p>
            </p:txBody>
          </p:sp>
          <p:cxnSp>
            <p:nvCxnSpPr>
              <p:cNvPr id="118" name="Straight Arrow Connector 117"/>
              <p:cNvCxnSpPr/>
              <p:nvPr/>
            </p:nvCxnSpPr>
            <p:spPr bwMode="auto">
              <a:xfrm rot="5400000">
                <a:off x="1068070" y="3590290"/>
                <a:ext cx="226060" cy="1588"/>
              </a:xfrm>
              <a:prstGeom prst="straightConnector1">
                <a:avLst/>
              </a:prstGeom>
              <a:solidFill>
                <a:srgbClr val="0095D3"/>
              </a:solidFill>
              <a:ln w="28575" cap="flat" cmpd="sng" algn="ctr">
                <a:solidFill>
                  <a:schemeClr val="tx2">
                    <a:lumMod val="75000"/>
                  </a:schemeClr>
                </a:solidFill>
                <a:prstDash val="solid"/>
                <a:round/>
                <a:headEnd type="none" w="med" len="med"/>
                <a:tailEnd type="none" w="med" len="med"/>
              </a:ln>
              <a:effectLst/>
            </p:spPr>
          </p:cxnSp>
        </p:grpSp>
        <p:grpSp>
          <p:nvGrpSpPr>
            <p:cNvPr id="5" name="Group 129"/>
            <p:cNvGrpSpPr/>
            <p:nvPr/>
          </p:nvGrpSpPr>
          <p:grpSpPr>
            <a:xfrm>
              <a:off x="6141700" y="1961532"/>
              <a:ext cx="783289" cy="1098709"/>
              <a:chOff x="601980" y="3032760"/>
              <a:chExt cx="1158240" cy="1624648"/>
            </a:xfrm>
          </p:grpSpPr>
          <p:pic>
            <p:nvPicPr>
              <p:cNvPr id="131" name="Picture 13" descr="ICON_Storage_1up_Q308.png"/>
              <p:cNvPicPr>
                <a:picLocks noChangeAspect="1"/>
              </p:cNvPicPr>
              <p:nvPr/>
            </p:nvPicPr>
            <p:blipFill>
              <a:blip r:embed="rId3" cstate="print"/>
              <a:srcRect/>
              <a:stretch>
                <a:fillRect/>
              </a:stretch>
            </p:blipFill>
            <p:spPr bwMode="auto">
              <a:xfrm>
                <a:off x="790575" y="3703320"/>
                <a:ext cx="781050" cy="954088"/>
              </a:xfrm>
              <a:prstGeom prst="rect">
                <a:avLst/>
              </a:prstGeom>
              <a:noFill/>
              <a:ln w="9525">
                <a:noFill/>
                <a:miter lim="800000"/>
                <a:headEnd/>
                <a:tailEnd/>
              </a:ln>
            </p:spPr>
          </p:pic>
          <p:sp>
            <p:nvSpPr>
              <p:cNvPr id="132" name="Rounded Rectangle 131"/>
              <p:cNvSpPr/>
              <p:nvPr/>
            </p:nvSpPr>
            <p:spPr bwMode="auto">
              <a:xfrm>
                <a:off x="601980" y="3032760"/>
                <a:ext cx="1158240" cy="444500"/>
              </a:xfrm>
              <a:prstGeom prst="roundRect">
                <a:avLst/>
              </a:prstGeom>
              <a:solidFill>
                <a:schemeClr val="accent6">
                  <a:lumMod val="5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1800" b="1" dirty="0" smtClean="0">
                    <a:solidFill>
                      <a:schemeClr val="bg1"/>
                    </a:solidFill>
                  </a:rPr>
                  <a:t>Node</a:t>
                </a:r>
              </a:p>
            </p:txBody>
          </p:sp>
          <p:cxnSp>
            <p:nvCxnSpPr>
              <p:cNvPr id="133" name="Straight Arrow Connector 132"/>
              <p:cNvCxnSpPr/>
              <p:nvPr/>
            </p:nvCxnSpPr>
            <p:spPr bwMode="auto">
              <a:xfrm rot="5400000">
                <a:off x="1068070" y="3590290"/>
                <a:ext cx="226060" cy="1588"/>
              </a:xfrm>
              <a:prstGeom prst="straightConnector1">
                <a:avLst/>
              </a:prstGeom>
              <a:solidFill>
                <a:srgbClr val="0095D3"/>
              </a:solidFill>
              <a:ln w="28575" cap="flat" cmpd="sng" algn="ctr">
                <a:solidFill>
                  <a:schemeClr val="tx2">
                    <a:lumMod val="75000"/>
                  </a:schemeClr>
                </a:solidFill>
                <a:prstDash val="solid"/>
                <a:round/>
                <a:headEnd type="none" w="med" len="med"/>
                <a:tailEnd type="none" w="med" len="med"/>
              </a:ln>
              <a:effectLst/>
            </p:spPr>
          </p:cxnSp>
        </p:grpSp>
        <p:sp>
          <p:nvSpPr>
            <p:cNvPr id="136" name="Rounded Rectangle 135"/>
            <p:cNvSpPr/>
            <p:nvPr/>
          </p:nvSpPr>
          <p:spPr bwMode="auto">
            <a:xfrm>
              <a:off x="4080413" y="2569611"/>
              <a:ext cx="4895557" cy="288580"/>
            </a:xfrm>
            <a:prstGeom prst="roundRect">
              <a:avLst/>
            </a:prstGeom>
            <a:solidFill>
              <a:schemeClr val="accent1">
                <a:lumMod val="40000"/>
                <a:lumOff val="6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HDFS</a:t>
              </a:r>
            </a:p>
          </p:txBody>
        </p:sp>
        <p:sp>
          <p:nvSpPr>
            <p:cNvPr id="137" name="Rounded Rectangle 136"/>
            <p:cNvSpPr/>
            <p:nvPr/>
          </p:nvSpPr>
          <p:spPr bwMode="auto">
            <a:xfrm>
              <a:off x="4415372" y="1551906"/>
              <a:ext cx="314346" cy="247354"/>
            </a:xfrm>
            <a:prstGeom prst="roundRect">
              <a:avLst/>
            </a:prstGeom>
            <a:solidFill>
              <a:schemeClr val="accent4">
                <a:lumMod val="60000"/>
                <a:lumOff val="40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M</a:t>
              </a:r>
            </a:p>
          </p:txBody>
        </p:sp>
        <p:sp>
          <p:nvSpPr>
            <p:cNvPr id="139" name="Rounded Rectangle 138"/>
            <p:cNvSpPr/>
            <p:nvPr/>
          </p:nvSpPr>
          <p:spPr bwMode="auto">
            <a:xfrm>
              <a:off x="4724565" y="1551906"/>
              <a:ext cx="314346" cy="247354"/>
            </a:xfrm>
            <a:prstGeom prst="roundRect">
              <a:avLst/>
            </a:prstGeom>
            <a:solidFill>
              <a:schemeClr val="accent4">
                <a:lumMod val="60000"/>
                <a:lumOff val="40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b="1" dirty="0" smtClean="0">
                  <a:solidFill>
                    <a:schemeClr val="bg2">
                      <a:lumMod val="50000"/>
                    </a:schemeClr>
                  </a:solidFill>
                </a:rPr>
                <a:t>M</a:t>
              </a:r>
            </a:p>
          </p:txBody>
        </p:sp>
        <p:sp>
          <p:nvSpPr>
            <p:cNvPr id="141" name="Rounded Rectangle 140"/>
            <p:cNvSpPr/>
            <p:nvPr/>
          </p:nvSpPr>
          <p:spPr bwMode="auto">
            <a:xfrm>
              <a:off x="7940173" y="1541600"/>
              <a:ext cx="314346" cy="247354"/>
            </a:xfrm>
            <a:prstGeom prst="roundRect">
              <a:avLst/>
            </a:prstGeom>
            <a:solidFill>
              <a:schemeClr val="accent4">
                <a:lumMod val="60000"/>
                <a:lumOff val="40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M</a:t>
              </a:r>
            </a:p>
          </p:txBody>
        </p:sp>
        <p:sp>
          <p:nvSpPr>
            <p:cNvPr id="143" name="Rounded Rectangle 142"/>
            <p:cNvSpPr/>
            <p:nvPr/>
          </p:nvSpPr>
          <p:spPr bwMode="auto">
            <a:xfrm>
              <a:off x="6368442" y="1536447"/>
              <a:ext cx="252508" cy="247354"/>
            </a:xfrm>
            <a:prstGeom prst="roundRect">
              <a:avLst/>
            </a:prstGeom>
            <a:solidFill>
              <a:schemeClr val="accent5">
                <a:lumMod val="60000"/>
                <a:lumOff val="4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R</a:t>
              </a:r>
            </a:p>
          </p:txBody>
        </p:sp>
        <p:sp>
          <p:nvSpPr>
            <p:cNvPr id="144" name="Rounded Rectangle 143"/>
            <p:cNvSpPr/>
            <p:nvPr/>
          </p:nvSpPr>
          <p:spPr bwMode="auto">
            <a:xfrm>
              <a:off x="8259673" y="1541600"/>
              <a:ext cx="252508" cy="247354"/>
            </a:xfrm>
            <a:prstGeom prst="roundRect">
              <a:avLst/>
            </a:prstGeom>
            <a:solidFill>
              <a:schemeClr val="accent5">
                <a:lumMod val="60000"/>
                <a:lumOff val="4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R</a:t>
              </a:r>
            </a:p>
          </p:txBody>
        </p:sp>
        <p:sp>
          <p:nvSpPr>
            <p:cNvPr id="145" name="Rounded Rectangle 144"/>
            <p:cNvSpPr/>
            <p:nvPr/>
          </p:nvSpPr>
          <p:spPr bwMode="auto">
            <a:xfrm>
              <a:off x="6115934" y="1536447"/>
              <a:ext cx="252508" cy="247354"/>
            </a:xfrm>
            <a:prstGeom prst="roundRect">
              <a:avLst/>
            </a:prstGeom>
            <a:solidFill>
              <a:schemeClr val="accent5">
                <a:lumMod val="60000"/>
                <a:lumOff val="4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R</a:t>
              </a:r>
            </a:p>
          </p:txBody>
        </p:sp>
        <p:sp>
          <p:nvSpPr>
            <p:cNvPr id="146" name="Rounded Rectangle 145"/>
            <p:cNvSpPr/>
            <p:nvPr/>
          </p:nvSpPr>
          <p:spPr bwMode="auto">
            <a:xfrm>
              <a:off x="6620949" y="1536447"/>
              <a:ext cx="314346" cy="247354"/>
            </a:xfrm>
            <a:prstGeom prst="roundRect">
              <a:avLst/>
            </a:prstGeom>
            <a:solidFill>
              <a:schemeClr val="accent4">
                <a:lumMod val="60000"/>
                <a:lumOff val="40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M</a:t>
              </a:r>
            </a:p>
          </p:txBody>
        </p:sp>
        <p:sp>
          <p:nvSpPr>
            <p:cNvPr id="50" name="Rounded Rectangle 49"/>
            <p:cNvSpPr/>
            <p:nvPr/>
          </p:nvSpPr>
          <p:spPr bwMode="auto">
            <a:xfrm>
              <a:off x="4396232" y="1806604"/>
              <a:ext cx="658368" cy="160372"/>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800" dirty="0" smtClean="0">
                  <a:solidFill>
                    <a:srgbClr val="FFFFFF"/>
                  </a:solidFill>
                </a:rPr>
                <a:t>VM</a:t>
              </a:r>
              <a:endParaRPr lang="en-US" sz="800" dirty="0">
                <a:solidFill>
                  <a:srgbClr val="FFFFFF"/>
                </a:solidFill>
              </a:endParaRPr>
            </a:p>
          </p:txBody>
        </p:sp>
        <p:sp>
          <p:nvSpPr>
            <p:cNvPr id="51" name="Rounded Rectangle 50"/>
            <p:cNvSpPr/>
            <p:nvPr/>
          </p:nvSpPr>
          <p:spPr bwMode="auto">
            <a:xfrm>
              <a:off x="6139688" y="1803556"/>
              <a:ext cx="492252" cy="160372"/>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800" dirty="0" smtClean="0">
                  <a:solidFill>
                    <a:srgbClr val="FFFFFF"/>
                  </a:solidFill>
                </a:rPr>
                <a:t>VM</a:t>
              </a:r>
              <a:endParaRPr lang="en-US" sz="800" dirty="0">
                <a:solidFill>
                  <a:srgbClr val="FFFFFF"/>
                </a:solidFill>
              </a:endParaRPr>
            </a:p>
          </p:txBody>
        </p:sp>
        <p:sp>
          <p:nvSpPr>
            <p:cNvPr id="52" name="Rounded Rectangle 51"/>
            <p:cNvSpPr/>
            <p:nvPr/>
          </p:nvSpPr>
          <p:spPr bwMode="auto">
            <a:xfrm>
              <a:off x="6638036" y="1798984"/>
              <a:ext cx="281940" cy="160372"/>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spcAft>
                  <a:spcPct val="0"/>
                </a:spcAft>
                <a:defRPr/>
              </a:pPr>
              <a:r>
                <a:rPr lang="en-US" sz="800" dirty="0" smtClean="0">
                  <a:solidFill>
                    <a:srgbClr val="FFFFFF"/>
                  </a:solidFill>
                </a:rPr>
                <a:t>VM</a:t>
              </a:r>
              <a:endParaRPr lang="en-US" sz="800" dirty="0">
                <a:solidFill>
                  <a:srgbClr val="FFFFFF"/>
                </a:solidFill>
              </a:endParaRPr>
            </a:p>
          </p:txBody>
        </p:sp>
        <p:sp>
          <p:nvSpPr>
            <p:cNvPr id="54" name="Rounded Rectangle 53"/>
            <p:cNvSpPr/>
            <p:nvPr/>
          </p:nvSpPr>
          <p:spPr bwMode="auto">
            <a:xfrm>
              <a:off x="7919720" y="1805080"/>
              <a:ext cx="600456" cy="160372"/>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spcAft>
                  <a:spcPct val="0"/>
                </a:spcAft>
                <a:defRPr/>
              </a:pPr>
              <a:r>
                <a:rPr lang="en-US" sz="800" dirty="0" smtClean="0">
                  <a:solidFill>
                    <a:srgbClr val="FFFFFF"/>
                  </a:solidFill>
                </a:rPr>
                <a:t>VM</a:t>
              </a:r>
              <a:endParaRPr lang="en-US" sz="800" dirty="0">
                <a:solidFill>
                  <a:srgbClr val="FFFFFF"/>
                </a:solidFill>
              </a:endParaRPr>
            </a:p>
          </p:txBody>
        </p:sp>
      </p:grpSp>
      <p:grpSp>
        <p:nvGrpSpPr>
          <p:cNvPr id="71" name="Group 70"/>
          <p:cNvGrpSpPr/>
          <p:nvPr/>
        </p:nvGrpSpPr>
        <p:grpSpPr>
          <a:xfrm>
            <a:off x="5945733" y="3370610"/>
            <a:ext cx="1274469" cy="2834543"/>
            <a:chOff x="5969483" y="3370610"/>
            <a:chExt cx="1274469" cy="2834543"/>
          </a:xfrm>
        </p:grpSpPr>
        <p:grpSp>
          <p:nvGrpSpPr>
            <p:cNvPr id="56" name="Group 129"/>
            <p:cNvGrpSpPr/>
            <p:nvPr/>
          </p:nvGrpSpPr>
          <p:grpSpPr>
            <a:xfrm>
              <a:off x="5997221" y="4583876"/>
              <a:ext cx="1246731" cy="1621277"/>
              <a:chOff x="601980" y="3151207"/>
              <a:chExt cx="1158240" cy="1506201"/>
            </a:xfrm>
          </p:grpSpPr>
          <p:pic>
            <p:nvPicPr>
              <p:cNvPr id="57" name="Picture 13" descr="ICON_Storage_1up_Q308.png"/>
              <p:cNvPicPr>
                <a:picLocks noChangeAspect="1"/>
              </p:cNvPicPr>
              <p:nvPr/>
            </p:nvPicPr>
            <p:blipFill>
              <a:blip r:embed="rId3" cstate="print"/>
              <a:srcRect/>
              <a:stretch>
                <a:fillRect/>
              </a:stretch>
            </p:blipFill>
            <p:spPr bwMode="auto">
              <a:xfrm>
                <a:off x="790575" y="3703320"/>
                <a:ext cx="781050" cy="954088"/>
              </a:xfrm>
              <a:prstGeom prst="rect">
                <a:avLst/>
              </a:prstGeom>
              <a:noFill/>
              <a:ln w="9525">
                <a:noFill/>
                <a:miter lim="800000"/>
                <a:headEnd/>
                <a:tailEnd/>
              </a:ln>
            </p:spPr>
          </p:pic>
          <p:sp>
            <p:nvSpPr>
              <p:cNvPr id="58" name="Rounded Rectangle 57"/>
              <p:cNvSpPr/>
              <p:nvPr/>
            </p:nvSpPr>
            <p:spPr bwMode="auto">
              <a:xfrm>
                <a:off x="601980" y="3151207"/>
                <a:ext cx="1158240" cy="326052"/>
              </a:xfrm>
              <a:prstGeom prst="roundRect">
                <a:avLst/>
              </a:prstGeom>
              <a:solidFill>
                <a:schemeClr val="accent6">
                  <a:lumMod val="5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1800" b="1" dirty="0" smtClean="0">
                    <a:solidFill>
                      <a:schemeClr val="bg1"/>
                    </a:solidFill>
                  </a:rPr>
                  <a:t>Node</a:t>
                </a:r>
              </a:p>
            </p:txBody>
          </p:sp>
          <p:cxnSp>
            <p:nvCxnSpPr>
              <p:cNvPr id="59" name="Straight Arrow Connector 58"/>
              <p:cNvCxnSpPr/>
              <p:nvPr/>
            </p:nvCxnSpPr>
            <p:spPr bwMode="auto">
              <a:xfrm rot="5400000">
                <a:off x="1068070" y="3590290"/>
                <a:ext cx="226060" cy="1588"/>
              </a:xfrm>
              <a:prstGeom prst="straightConnector1">
                <a:avLst/>
              </a:prstGeom>
              <a:solidFill>
                <a:srgbClr val="0095D3"/>
              </a:solidFill>
              <a:ln w="28575" cap="flat" cmpd="sng" algn="ctr">
                <a:solidFill>
                  <a:schemeClr val="tx2">
                    <a:lumMod val="75000"/>
                  </a:schemeClr>
                </a:solidFill>
                <a:prstDash val="solid"/>
                <a:round/>
                <a:headEnd type="none" w="med" len="med"/>
                <a:tailEnd type="none" w="med" len="med"/>
              </a:ln>
              <a:effectLst/>
            </p:spPr>
          </p:cxnSp>
        </p:grpSp>
        <p:sp>
          <p:nvSpPr>
            <p:cNvPr id="66" name="Rounded Rectangle 65"/>
            <p:cNvSpPr/>
            <p:nvPr/>
          </p:nvSpPr>
          <p:spPr bwMode="auto">
            <a:xfrm>
              <a:off x="5995213" y="4270829"/>
              <a:ext cx="1243584" cy="291740"/>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800" dirty="0" smtClean="0">
                  <a:solidFill>
                    <a:srgbClr val="FFFFFF"/>
                  </a:solidFill>
                </a:rPr>
                <a:t>Data Node</a:t>
              </a:r>
              <a:endParaRPr lang="en-US" sz="800" dirty="0">
                <a:solidFill>
                  <a:srgbClr val="FFFFFF"/>
                </a:solidFill>
              </a:endParaRPr>
            </a:p>
          </p:txBody>
        </p:sp>
        <p:sp>
          <p:nvSpPr>
            <p:cNvPr id="68" name="Rounded Rectangle 67"/>
            <p:cNvSpPr/>
            <p:nvPr/>
          </p:nvSpPr>
          <p:spPr bwMode="auto">
            <a:xfrm>
              <a:off x="5969483" y="3372589"/>
              <a:ext cx="823208" cy="867367"/>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b" anchorCtr="1"/>
            <a:lstStyle/>
            <a:p>
              <a:pPr>
                <a:spcAft>
                  <a:spcPct val="0"/>
                </a:spcAft>
                <a:defRPr/>
              </a:pPr>
              <a:r>
                <a:rPr lang="en-US" sz="800" dirty="0" smtClean="0">
                  <a:solidFill>
                    <a:srgbClr val="FFFFFF"/>
                  </a:solidFill>
                </a:rPr>
                <a:t>Compute Node</a:t>
              </a:r>
              <a:endParaRPr lang="en-US" sz="800" dirty="0">
                <a:solidFill>
                  <a:srgbClr val="FFFFFF"/>
                </a:solidFill>
              </a:endParaRPr>
            </a:p>
          </p:txBody>
        </p:sp>
        <p:sp>
          <p:nvSpPr>
            <p:cNvPr id="64" name="Rounded Rectangle 63"/>
            <p:cNvSpPr/>
            <p:nvPr/>
          </p:nvSpPr>
          <p:spPr bwMode="auto">
            <a:xfrm>
              <a:off x="6018956" y="3464664"/>
              <a:ext cx="326529" cy="319864"/>
            </a:xfrm>
            <a:prstGeom prst="roundRect">
              <a:avLst/>
            </a:prstGeom>
            <a:solidFill>
              <a:schemeClr val="accent5">
                <a:lumMod val="60000"/>
                <a:lumOff val="4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R</a:t>
              </a:r>
            </a:p>
          </p:txBody>
        </p:sp>
        <p:sp>
          <p:nvSpPr>
            <p:cNvPr id="65" name="Rounded Rectangle 64"/>
            <p:cNvSpPr/>
            <p:nvPr/>
          </p:nvSpPr>
          <p:spPr bwMode="auto">
            <a:xfrm>
              <a:off x="6405217" y="3462920"/>
              <a:ext cx="330382" cy="323353"/>
            </a:xfrm>
            <a:prstGeom prst="roundRect">
              <a:avLst/>
            </a:prstGeom>
            <a:solidFill>
              <a:schemeClr val="accent4">
                <a:lumMod val="60000"/>
                <a:lumOff val="4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M</a:t>
              </a:r>
            </a:p>
          </p:txBody>
        </p:sp>
        <p:sp>
          <p:nvSpPr>
            <p:cNvPr id="69" name="Rounded Rectangle 68"/>
            <p:cNvSpPr/>
            <p:nvPr/>
          </p:nvSpPr>
          <p:spPr bwMode="auto">
            <a:xfrm>
              <a:off x="6822527" y="3370610"/>
              <a:ext cx="397675" cy="867367"/>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b" anchorCtr="1"/>
            <a:lstStyle/>
            <a:p>
              <a:pPr>
                <a:spcAft>
                  <a:spcPct val="0"/>
                </a:spcAft>
                <a:defRPr/>
              </a:pPr>
              <a:r>
                <a:rPr lang="en-US" sz="800" dirty="0" smtClean="0">
                  <a:solidFill>
                    <a:srgbClr val="FFFFFF"/>
                  </a:solidFill>
                </a:rPr>
                <a:t>CN</a:t>
              </a:r>
              <a:endParaRPr lang="en-US" sz="800" dirty="0">
                <a:solidFill>
                  <a:srgbClr val="FFFFFF"/>
                </a:solidFill>
              </a:endParaRPr>
            </a:p>
          </p:txBody>
        </p:sp>
        <p:sp>
          <p:nvSpPr>
            <p:cNvPr id="63" name="Rounded Rectangle 62"/>
            <p:cNvSpPr/>
            <p:nvPr/>
          </p:nvSpPr>
          <p:spPr bwMode="auto">
            <a:xfrm>
              <a:off x="6853354" y="3464664"/>
              <a:ext cx="326529" cy="319864"/>
            </a:xfrm>
            <a:prstGeom prst="roundRect">
              <a:avLst/>
            </a:prstGeom>
            <a:solidFill>
              <a:schemeClr val="accent5">
                <a:lumMod val="60000"/>
                <a:lumOff val="40000"/>
              </a:schemeClr>
            </a:solidFill>
            <a:ln w="12700">
              <a:solidFill>
                <a:schemeClr val="accent3"/>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2000" b="1" dirty="0" smtClean="0">
                  <a:solidFill>
                    <a:schemeClr val="bg2">
                      <a:lumMod val="50000"/>
                    </a:schemeClr>
                  </a:solidFill>
                </a:rPr>
                <a:t>R</a:t>
              </a:r>
            </a:p>
          </p:txBody>
        </p:sp>
      </p:grpSp>
    </p:spTree>
    <p:extLst>
      <p:ext uri="{BB962C8B-B14F-4D97-AF65-F5344CB8AC3E}">
        <p14:creationId xmlns="" xmlns:p14="http://schemas.microsoft.com/office/powerpoint/2010/main" val="432296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vHadoop</a:t>
            </a:r>
            <a:r>
              <a:rPr lang="en-US" dirty="0" smtClean="0"/>
              <a:t> Benchmarking Collaboration with AMAX</a:t>
            </a:r>
            <a:endParaRPr lang="en-US" dirty="0"/>
          </a:p>
        </p:txBody>
      </p:sp>
      <p:sp>
        <p:nvSpPr>
          <p:cNvPr id="4" name="Text Placeholder 3"/>
          <p:cNvSpPr>
            <a:spLocks noGrp="1"/>
          </p:cNvSpPr>
          <p:nvPr>
            <p:ph type="body" sz="quarter" idx="13"/>
          </p:nvPr>
        </p:nvSpPr>
        <p:spPr>
          <a:xfrm>
            <a:off x="352425" y="786384"/>
            <a:ext cx="8385048" cy="3126049"/>
          </a:xfrm>
        </p:spPr>
        <p:txBody>
          <a:bodyPr/>
          <a:lstStyle/>
          <a:p>
            <a:r>
              <a:rPr lang="en-US" dirty="0" smtClean="0"/>
              <a:t>Seven-node Hadoop cluster (AMAX </a:t>
            </a:r>
            <a:r>
              <a:rPr lang="en-US" dirty="0" err="1" smtClean="0"/>
              <a:t>ClusterMax</a:t>
            </a:r>
            <a:r>
              <a:rPr lang="en-US" dirty="0" smtClean="0"/>
              <a:t>)</a:t>
            </a:r>
          </a:p>
          <a:p>
            <a:r>
              <a:rPr lang="en-US" dirty="0" smtClean="0"/>
              <a:t>Standard tests: PI, DFSIO, </a:t>
            </a:r>
            <a:r>
              <a:rPr lang="en-US" dirty="0" err="1" smtClean="0"/>
              <a:t>Teragen</a:t>
            </a:r>
            <a:r>
              <a:rPr lang="en-US" dirty="0" smtClean="0"/>
              <a:t> / </a:t>
            </a:r>
            <a:r>
              <a:rPr lang="en-US" dirty="0" err="1" smtClean="0"/>
              <a:t>Terasort</a:t>
            </a:r>
            <a:endParaRPr lang="en-US" dirty="0" smtClean="0"/>
          </a:p>
          <a:p>
            <a:r>
              <a:rPr lang="en-US" dirty="0" smtClean="0"/>
              <a:t>Configurations: </a:t>
            </a:r>
            <a:endParaRPr lang="en-US" dirty="0" smtClean="0"/>
          </a:p>
          <a:p>
            <a:pPr lvl="1"/>
            <a:r>
              <a:rPr lang="en-US" dirty="0" smtClean="0"/>
              <a:t>Native</a:t>
            </a:r>
          </a:p>
          <a:p>
            <a:pPr lvl="1"/>
            <a:r>
              <a:rPr lang="en-US" dirty="0" smtClean="0"/>
              <a:t>O</a:t>
            </a:r>
            <a:r>
              <a:rPr lang="en-US" dirty="0" smtClean="0"/>
              <a:t>ne </a:t>
            </a:r>
            <a:r>
              <a:rPr lang="en-US" dirty="0" smtClean="0"/>
              <a:t>VM per </a:t>
            </a:r>
            <a:r>
              <a:rPr lang="en-US" dirty="0" smtClean="0"/>
              <a:t>host</a:t>
            </a:r>
          </a:p>
          <a:p>
            <a:pPr lvl="1"/>
            <a:r>
              <a:rPr lang="en-US" dirty="0" smtClean="0"/>
              <a:t>T</a:t>
            </a:r>
            <a:r>
              <a:rPr lang="en-US" dirty="0" smtClean="0"/>
              <a:t>wo </a:t>
            </a:r>
            <a:r>
              <a:rPr lang="en-US" dirty="0" smtClean="0"/>
              <a:t>VMs per host</a:t>
            </a:r>
          </a:p>
          <a:p>
            <a:r>
              <a:rPr lang="en-US" dirty="0" smtClean="0"/>
              <a:t>Details:</a:t>
            </a:r>
          </a:p>
          <a:p>
            <a:pPr lvl="1"/>
            <a:r>
              <a:rPr lang="en-US" dirty="0" smtClean="0"/>
              <a:t>T</a:t>
            </a:r>
            <a:r>
              <a:rPr lang="en-US" dirty="0" smtClean="0"/>
              <a:t>wo-socket </a:t>
            </a:r>
            <a:r>
              <a:rPr lang="en-US" dirty="0" smtClean="0"/>
              <a:t>Intel X5650, 96 GB, </a:t>
            </a:r>
            <a:r>
              <a:rPr lang="en-US" dirty="0" err="1" smtClean="0"/>
              <a:t>Mellanox</a:t>
            </a:r>
            <a:r>
              <a:rPr lang="en-US" dirty="0" smtClean="0"/>
              <a:t> 10 </a:t>
            </a:r>
            <a:r>
              <a:rPr lang="en-US" dirty="0" err="1" smtClean="0"/>
              <a:t>GbE</a:t>
            </a:r>
            <a:r>
              <a:rPr lang="en-US" dirty="0" smtClean="0"/>
              <a:t>, 12x 7200rpm SATA</a:t>
            </a:r>
          </a:p>
          <a:p>
            <a:pPr lvl="1"/>
            <a:r>
              <a:rPr lang="en-US" dirty="0" smtClean="0"/>
              <a:t>RHEL 6.1, 6- or 12-vCPU VMs, vmxnet3</a:t>
            </a:r>
          </a:p>
          <a:p>
            <a:pPr lvl="1"/>
            <a:r>
              <a:rPr lang="en-US" dirty="0" err="1" smtClean="0"/>
              <a:t>Cloudera</a:t>
            </a:r>
            <a:r>
              <a:rPr lang="en-US" dirty="0" smtClean="0"/>
              <a:t> CDH3U0, replication=2, max 40 map and 10 reduce tasks per host</a:t>
            </a:r>
          </a:p>
          <a:p>
            <a:pPr lvl="2"/>
            <a:r>
              <a:rPr lang="en-US" dirty="0" smtClean="0"/>
              <a:t>Each physical host considered a “rack” in </a:t>
            </a:r>
            <a:r>
              <a:rPr lang="en-US" dirty="0" err="1" smtClean="0"/>
              <a:t>Hadoop’s</a:t>
            </a:r>
            <a:r>
              <a:rPr lang="en-US" dirty="0" smtClean="0"/>
              <a:t> topology description</a:t>
            </a:r>
          </a:p>
          <a:p>
            <a:pPr lvl="1"/>
            <a:r>
              <a:rPr lang="en-US" dirty="0" smtClean="0"/>
              <a:t>ESXi 5.0 w/dev </a:t>
            </a:r>
            <a:r>
              <a:rPr lang="en-US" dirty="0" err="1" smtClean="0"/>
              <a:t>Mellanox</a:t>
            </a:r>
            <a:r>
              <a:rPr lang="en-US" dirty="0" smtClean="0"/>
              <a:t> driver, disks passed to VMs via </a:t>
            </a:r>
            <a:r>
              <a:rPr lang="en-US" dirty="0" smtClean="0"/>
              <a:t>raw disk mapping (RDM)</a:t>
            </a:r>
            <a:endParaRPr lang="en-US" dirty="0" smtClean="0"/>
          </a:p>
          <a:p>
            <a:pPr lvl="1">
              <a:buNone/>
            </a:pPr>
            <a:endParaRPr lang="en-US" dirty="0"/>
          </a:p>
        </p:txBody>
      </p:sp>
    </p:spTree>
    <p:extLst>
      <p:ext uri="{BB962C8B-B14F-4D97-AF65-F5344CB8AC3E}">
        <p14:creationId xmlns="" xmlns:p14="http://schemas.microsoft.com/office/powerpoint/2010/main" val="22056879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Text Placeholder 2"/>
          <p:cNvSpPr>
            <a:spLocks noGrp="1"/>
          </p:cNvSpPr>
          <p:nvPr>
            <p:ph type="body" sz="quarter" idx="13"/>
          </p:nvPr>
        </p:nvSpPr>
        <p:spPr>
          <a:xfrm>
            <a:off x="352425" y="660002"/>
            <a:ext cx="8385048" cy="5644154"/>
          </a:xfrm>
        </p:spPr>
        <p:txBody>
          <a:bodyPr/>
          <a:lstStyle/>
          <a:p>
            <a:r>
              <a:rPr lang="en-US" dirty="0" smtClean="0"/>
              <a:t>Pi</a:t>
            </a:r>
          </a:p>
          <a:p>
            <a:pPr lvl="1"/>
            <a:r>
              <a:rPr lang="en-US" dirty="0" smtClean="0"/>
              <a:t>Direct-exec Monte-Carlo estimation of pi</a:t>
            </a:r>
          </a:p>
          <a:p>
            <a:pPr lvl="1"/>
            <a:r>
              <a:rPr lang="en-US" dirty="0" smtClean="0"/>
              <a:t># map tasks = # logical processors</a:t>
            </a:r>
          </a:p>
          <a:p>
            <a:pPr lvl="1"/>
            <a:r>
              <a:rPr lang="en-US" dirty="0" smtClean="0"/>
              <a:t>1.68 T samples</a:t>
            </a:r>
          </a:p>
          <a:p>
            <a:r>
              <a:rPr lang="en-US" dirty="0" smtClean="0"/>
              <a:t>TestDFSIO</a:t>
            </a:r>
          </a:p>
          <a:p>
            <a:pPr lvl="1"/>
            <a:r>
              <a:rPr lang="en-US" dirty="0" smtClean="0"/>
              <a:t>Streaming write and read</a:t>
            </a:r>
          </a:p>
          <a:p>
            <a:pPr lvl="1"/>
            <a:r>
              <a:rPr lang="en-US" dirty="0" smtClean="0"/>
              <a:t>1 TB</a:t>
            </a:r>
          </a:p>
          <a:p>
            <a:pPr lvl="1"/>
            <a:r>
              <a:rPr lang="en-US" dirty="0" smtClean="0"/>
              <a:t>More tasks than processors</a:t>
            </a:r>
          </a:p>
          <a:p>
            <a:r>
              <a:rPr lang="en-US" dirty="0" err="1" smtClean="0"/>
              <a:t>Terasort</a:t>
            </a:r>
            <a:endParaRPr lang="en-US" dirty="0" smtClean="0"/>
          </a:p>
          <a:p>
            <a:pPr lvl="1"/>
            <a:r>
              <a:rPr lang="en-US" dirty="0" smtClean="0"/>
              <a:t>3 phases: </a:t>
            </a:r>
            <a:r>
              <a:rPr lang="en-US" dirty="0" err="1" smtClean="0"/>
              <a:t>teragen</a:t>
            </a:r>
            <a:r>
              <a:rPr lang="en-US" dirty="0" smtClean="0"/>
              <a:t>, </a:t>
            </a:r>
            <a:r>
              <a:rPr lang="en-US" dirty="0" err="1" smtClean="0"/>
              <a:t>terasort</a:t>
            </a:r>
            <a:r>
              <a:rPr lang="en-US" dirty="0" smtClean="0"/>
              <a:t>, </a:t>
            </a:r>
            <a:r>
              <a:rPr lang="en-US" dirty="0" err="1" smtClean="0"/>
              <a:t>teravalidate</a:t>
            </a:r>
            <a:endParaRPr lang="en-US" dirty="0" smtClean="0"/>
          </a:p>
          <a:p>
            <a:pPr lvl="1"/>
            <a:r>
              <a:rPr lang="en-US" dirty="0" smtClean="0"/>
              <a:t>10B or 35B records, each 100 Bytes (1 TB, 3.5 TB)</a:t>
            </a:r>
          </a:p>
          <a:p>
            <a:pPr lvl="1"/>
            <a:r>
              <a:rPr lang="en-US" dirty="0" smtClean="0"/>
              <a:t>More tasks than processors</a:t>
            </a:r>
          </a:p>
          <a:p>
            <a:pPr lvl="1"/>
            <a:r>
              <a:rPr lang="en-US" dirty="0" smtClean="0"/>
              <a:t>CPU, networking, and storage I/O</a:t>
            </a:r>
          </a:p>
          <a:p>
            <a:pPr lvl="1"/>
            <a:endParaRPr lang="en-US" dirty="0" smtClean="0"/>
          </a:p>
        </p:txBody>
      </p:sp>
      <p:grpSp>
        <p:nvGrpSpPr>
          <p:cNvPr id="4" name="Group 21"/>
          <p:cNvGrpSpPr/>
          <p:nvPr/>
        </p:nvGrpSpPr>
        <p:grpSpPr>
          <a:xfrm>
            <a:off x="6149182" y="1002506"/>
            <a:ext cx="2032000" cy="2032000"/>
            <a:chOff x="6299200" y="1270000"/>
            <a:chExt cx="2032000" cy="2032000"/>
          </a:xfrm>
        </p:grpSpPr>
        <p:sp>
          <p:nvSpPr>
            <p:cNvPr id="6" name="Rectangle 5"/>
            <p:cNvSpPr/>
            <p:nvPr/>
          </p:nvSpPr>
          <p:spPr bwMode="auto">
            <a:xfrm>
              <a:off x="6299200" y="1270000"/>
              <a:ext cx="2032000" cy="2032000"/>
            </a:xfrm>
            <a:prstGeom prst="rect">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7" name="Oval 6"/>
            <p:cNvSpPr/>
            <p:nvPr/>
          </p:nvSpPr>
          <p:spPr bwMode="auto">
            <a:xfrm>
              <a:off x="6303964" y="1274764"/>
              <a:ext cx="2023533" cy="2023533"/>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8" name="Oval 7"/>
            <p:cNvSpPr/>
            <p:nvPr/>
          </p:nvSpPr>
          <p:spPr bwMode="auto">
            <a:xfrm>
              <a:off x="6663267" y="2091267"/>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9" name="Oval 8"/>
            <p:cNvSpPr/>
            <p:nvPr/>
          </p:nvSpPr>
          <p:spPr bwMode="auto">
            <a:xfrm>
              <a:off x="6493933" y="1430867"/>
              <a:ext cx="45719" cy="45719"/>
            </a:xfrm>
            <a:prstGeom prst="ellipse">
              <a:avLst/>
            </a:prstGeom>
            <a:solidFill>
              <a:srgbClr val="00B050"/>
            </a:solidFill>
            <a:ln w="12700">
              <a:solidFill>
                <a:srgbClr val="0099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0" name="Oval 9"/>
            <p:cNvSpPr/>
            <p:nvPr/>
          </p:nvSpPr>
          <p:spPr bwMode="auto">
            <a:xfrm>
              <a:off x="7128933" y="1862667"/>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1" name="Oval 10"/>
            <p:cNvSpPr/>
            <p:nvPr/>
          </p:nvSpPr>
          <p:spPr bwMode="auto">
            <a:xfrm>
              <a:off x="8238067" y="2768600"/>
              <a:ext cx="45719" cy="45719"/>
            </a:xfrm>
            <a:prstGeom prst="ellipse">
              <a:avLst/>
            </a:prstGeom>
            <a:solidFill>
              <a:srgbClr val="009900"/>
            </a:solidFill>
            <a:ln w="12700">
              <a:solidFill>
                <a:srgbClr val="0099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2" name="Oval 11"/>
            <p:cNvSpPr/>
            <p:nvPr/>
          </p:nvSpPr>
          <p:spPr bwMode="auto">
            <a:xfrm>
              <a:off x="7560733" y="2421467"/>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3" name="Oval 12"/>
            <p:cNvSpPr/>
            <p:nvPr/>
          </p:nvSpPr>
          <p:spPr bwMode="auto">
            <a:xfrm>
              <a:off x="6883399" y="2794000"/>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4" name="Oval 13"/>
            <p:cNvSpPr/>
            <p:nvPr/>
          </p:nvSpPr>
          <p:spPr bwMode="auto">
            <a:xfrm>
              <a:off x="7874000" y="2658534"/>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5" name="Oval 14"/>
            <p:cNvSpPr/>
            <p:nvPr/>
          </p:nvSpPr>
          <p:spPr bwMode="auto">
            <a:xfrm>
              <a:off x="7298267" y="2370667"/>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6" name="Oval 15"/>
            <p:cNvSpPr/>
            <p:nvPr/>
          </p:nvSpPr>
          <p:spPr bwMode="auto">
            <a:xfrm>
              <a:off x="6502399" y="3191934"/>
              <a:ext cx="45719" cy="45719"/>
            </a:xfrm>
            <a:prstGeom prst="ellipse">
              <a:avLst/>
            </a:prstGeom>
            <a:solidFill>
              <a:srgbClr val="009900"/>
            </a:solidFill>
            <a:ln w="12700">
              <a:solidFill>
                <a:srgbClr val="0099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7" name="Oval 16"/>
            <p:cNvSpPr/>
            <p:nvPr/>
          </p:nvSpPr>
          <p:spPr bwMode="auto">
            <a:xfrm>
              <a:off x="7865533" y="1769534"/>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8" name="Oval 17"/>
            <p:cNvSpPr/>
            <p:nvPr/>
          </p:nvSpPr>
          <p:spPr bwMode="auto">
            <a:xfrm>
              <a:off x="7433733" y="1422400"/>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19" name="Oval 18"/>
            <p:cNvSpPr/>
            <p:nvPr/>
          </p:nvSpPr>
          <p:spPr bwMode="auto">
            <a:xfrm>
              <a:off x="7958666" y="2218267"/>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20" name="Oval 19"/>
            <p:cNvSpPr/>
            <p:nvPr/>
          </p:nvSpPr>
          <p:spPr bwMode="auto">
            <a:xfrm>
              <a:off x="7425266" y="3107266"/>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sp>
          <p:nvSpPr>
            <p:cNvPr id="21" name="Oval 20"/>
            <p:cNvSpPr/>
            <p:nvPr/>
          </p:nvSpPr>
          <p:spPr bwMode="auto">
            <a:xfrm>
              <a:off x="6739467" y="2175933"/>
              <a:ext cx="45719" cy="45719"/>
            </a:xfrm>
            <a:prstGeom prst="ellipse">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C00000"/>
                </a:solidFill>
              </a:endParaRPr>
            </a:p>
          </p:txBody>
        </p:sp>
      </p:grpSp>
      <p:sp>
        <p:nvSpPr>
          <p:cNvPr id="23" name="TextBox 22"/>
          <p:cNvSpPr txBox="1"/>
          <p:nvPr/>
        </p:nvSpPr>
        <p:spPr>
          <a:xfrm>
            <a:off x="5892798" y="3149599"/>
            <a:ext cx="2606804" cy="400110"/>
          </a:xfrm>
          <a:prstGeom prst="rect">
            <a:avLst/>
          </a:prstGeom>
          <a:noFill/>
        </p:spPr>
        <p:txBody>
          <a:bodyPr wrap="none" rtlCol="0">
            <a:spAutoFit/>
          </a:bodyPr>
          <a:lstStyle/>
          <a:p>
            <a:pPr algn="l"/>
            <a:r>
              <a:rPr lang="en-US" sz="2000" dirty="0" smtClean="0">
                <a:solidFill>
                  <a:srgbClr val="333333"/>
                </a:solidFill>
                <a:latin typeface="+mn-lt"/>
                <a:ea typeface="+mn-ea"/>
                <a:sym typeface="Symbol"/>
              </a:rPr>
              <a:t> ~ 4*R/(R+G) = 22/7</a:t>
            </a:r>
            <a:endParaRPr lang="en-US" sz="2000" dirty="0" smtClean="0">
              <a:solidFill>
                <a:srgbClr val="333333"/>
              </a:solidFill>
              <a:latin typeface="+mn-lt"/>
              <a:ea typeface="+mn-ea"/>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Post-Beowulf Status Quo</a:t>
            </a:r>
            <a:endParaRPr lang="en-US" dirty="0"/>
          </a:p>
        </p:txBody>
      </p:sp>
      <p:sp>
        <p:nvSpPr>
          <p:cNvPr id="5" name="Oval 4"/>
          <p:cNvSpPr/>
          <p:nvPr/>
        </p:nvSpPr>
        <p:spPr bwMode="auto">
          <a:xfrm>
            <a:off x="846253" y="2035762"/>
            <a:ext cx="3186953" cy="3025588"/>
          </a:xfrm>
          <a:prstGeom prst="ellipse">
            <a:avLst/>
          </a:prstGeom>
          <a:solidFill>
            <a:schemeClr val="accent1">
              <a:lumMod val="75000"/>
              <a:alpha val="69804"/>
            </a:schemeClr>
          </a:solidFill>
          <a:ln w="12700">
            <a:noFill/>
            <a:round/>
            <a:headEnd/>
            <a:tailEnd/>
          </a:ln>
          <a:scene3d>
            <a:camera prst="orthographicFront"/>
            <a:lightRig rig="threePt" dir="t"/>
          </a:scene3d>
          <a:sp3d>
            <a:bevelT w="152400" h="50800" prst="softRound"/>
          </a:sp3d>
        </p:spPr>
        <p:txBody>
          <a:bodyPr wrap="none" lIns="0" tIns="0" rIns="0" bIns="0" rtlCol="0" anchor="ctr"/>
          <a:lstStyle/>
          <a:p>
            <a:pPr marL="0" marR="0" indent="0" defTabSz="914400" eaLnBrk="1" latinLnBrk="0" hangingPunct="1">
              <a:lnSpc>
                <a:spcPct val="100000"/>
              </a:lnSpc>
              <a:buClrTx/>
              <a:buSzTx/>
              <a:buFontTx/>
              <a:buNone/>
              <a:tabLst/>
            </a:pPr>
            <a:r>
              <a:rPr lang="en-US" sz="1800" dirty="0" smtClean="0">
                <a:solidFill>
                  <a:srgbClr val="FFFFFF"/>
                </a:solidFill>
              </a:rPr>
              <a:t>Enterprise IT</a:t>
            </a:r>
          </a:p>
        </p:txBody>
      </p:sp>
      <p:sp>
        <p:nvSpPr>
          <p:cNvPr id="6" name="Oval 5"/>
          <p:cNvSpPr/>
          <p:nvPr/>
        </p:nvSpPr>
        <p:spPr bwMode="auto">
          <a:xfrm>
            <a:off x="5950352" y="2797478"/>
            <a:ext cx="1582271" cy="1502156"/>
          </a:xfrm>
          <a:prstGeom prst="ellipse">
            <a:avLst/>
          </a:prstGeom>
          <a:solidFill>
            <a:srgbClr val="52862F">
              <a:alpha val="69804"/>
            </a:srgbClr>
          </a:solidFill>
          <a:ln w="12700">
            <a:noFill/>
            <a:round/>
            <a:headEnd/>
            <a:tailEnd/>
          </a:ln>
          <a:scene3d>
            <a:camera prst="orthographicFront"/>
            <a:lightRig rig="threePt" dir="t"/>
          </a:scene3d>
          <a:sp3d>
            <a:bevelT w="152400" h="50800" prst="softRound"/>
          </a:sp3d>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HPC IT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 to Native, Lower is Better</a:t>
            </a:r>
            <a:endParaRPr lang="en-US" dirty="0"/>
          </a:p>
        </p:txBody>
      </p:sp>
      <p:graphicFrame>
        <p:nvGraphicFramePr>
          <p:cNvPr id="6" name="Chart 5"/>
          <p:cNvGraphicFramePr>
            <a:graphicFrameLocks noChangeAspect="1"/>
          </p:cNvGraphicFramePr>
          <p:nvPr/>
        </p:nvGraphicFramePr>
        <p:xfrm>
          <a:off x="981308" y="833615"/>
          <a:ext cx="7315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90764" y="5728923"/>
            <a:ext cx="8543924" cy="523220"/>
          </a:xfrm>
          <a:prstGeom prst="rect">
            <a:avLst/>
          </a:prstGeom>
          <a:solidFill>
            <a:schemeClr val="accent1"/>
          </a:solidFill>
        </p:spPr>
        <p:txBody>
          <a:bodyPr wrap="square" rtlCol="0">
            <a:spAutoFit/>
          </a:bodyPr>
          <a:lstStyle/>
          <a:p>
            <a:pPr algn="l"/>
            <a:r>
              <a:rPr lang="en-US" sz="1400" dirty="0" smtClean="0">
                <a:solidFill>
                  <a:schemeClr val="bg1"/>
                </a:solidFill>
              </a:rPr>
              <a:t>A Benchmarking Case Study of Virtualized Hadoop Performance on VMware vSphere 5</a:t>
            </a:r>
            <a:br>
              <a:rPr lang="en-US" sz="1400" dirty="0" smtClean="0">
                <a:solidFill>
                  <a:schemeClr val="bg1"/>
                </a:solidFill>
              </a:rPr>
            </a:br>
            <a:r>
              <a:rPr lang="en-US" sz="1400" dirty="0" smtClean="0">
                <a:solidFill>
                  <a:schemeClr val="bg1"/>
                </a:solidFill>
              </a:rPr>
              <a:t>    http://www.vmware.com/files/pdf/VMW-Hadoop-Performance-vSphere5.pdf</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47647" y="2386032"/>
            <a:ext cx="2286000" cy="1914525"/>
          </a:xfrm>
          <a:prstGeom prst="rect">
            <a:avLst/>
          </a:prstGeom>
          <a:solidFill>
            <a:schemeClr val="accent1">
              <a:lumMod val="40000"/>
              <a:lumOff val="60000"/>
            </a:schemeClr>
          </a:solidFill>
          <a:ln w="12700">
            <a:solidFill>
              <a:schemeClr val="accent3"/>
            </a:solidFill>
            <a:round/>
            <a:headEnd/>
            <a:tailEnd/>
          </a:ln>
        </p:spPr>
        <p:txBody>
          <a:bodyPr vert="vert270" wrap="none" lIns="0" tIns="0" rIns="0" bIns="0" rtlCol="0" anchor="t" anchorCtr="0"/>
          <a:lstStyle/>
          <a:p>
            <a:pPr marL="0" marR="0" indent="0" algn="ctr" defTabSz="914400" eaLnBrk="1" latinLnBrk="0" hangingPunct="1">
              <a:lnSpc>
                <a:spcPct val="100000"/>
              </a:lnSpc>
              <a:buClrTx/>
              <a:buSzTx/>
              <a:buFontTx/>
              <a:buNone/>
              <a:tabLst/>
            </a:pPr>
            <a:r>
              <a:rPr lang="en-US" sz="1800" b="1" dirty="0" smtClean="0">
                <a:solidFill>
                  <a:schemeClr val="tx1"/>
                </a:solidFill>
              </a:rPr>
              <a:t>kernel</a:t>
            </a:r>
          </a:p>
        </p:txBody>
      </p:sp>
      <p:sp>
        <p:nvSpPr>
          <p:cNvPr id="4" name="Title 3"/>
          <p:cNvSpPr>
            <a:spLocks noGrp="1"/>
          </p:cNvSpPr>
          <p:nvPr>
            <p:ph type="title"/>
          </p:nvPr>
        </p:nvSpPr>
        <p:spPr/>
        <p:txBody>
          <a:bodyPr/>
          <a:lstStyle/>
          <a:p>
            <a:r>
              <a:rPr lang="en-US" dirty="0" smtClean="0"/>
              <a:t>Kernel Bypass Model</a:t>
            </a:r>
            <a:endParaRPr lang="en-US" dirty="0"/>
          </a:p>
        </p:txBody>
      </p:sp>
      <p:sp>
        <p:nvSpPr>
          <p:cNvPr id="5" name="Rectangle 4"/>
          <p:cNvSpPr/>
          <p:nvPr/>
        </p:nvSpPr>
        <p:spPr bwMode="auto">
          <a:xfrm>
            <a:off x="926291" y="3700482"/>
            <a:ext cx="1128713" cy="471487"/>
          </a:xfrm>
          <a:prstGeom prst="rect">
            <a:avLst/>
          </a:prstGeom>
          <a:solidFill>
            <a:schemeClr val="accent4">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driver</a:t>
            </a:r>
          </a:p>
        </p:txBody>
      </p:sp>
      <p:sp>
        <p:nvSpPr>
          <p:cNvPr id="6" name="Rectangle 5"/>
          <p:cNvSpPr/>
          <p:nvPr/>
        </p:nvSpPr>
        <p:spPr bwMode="auto">
          <a:xfrm>
            <a:off x="926291" y="2924194"/>
            <a:ext cx="1128713" cy="471487"/>
          </a:xfrm>
          <a:prstGeom prst="rect">
            <a:avLst/>
          </a:prstGeom>
          <a:solidFill>
            <a:schemeClr val="accent4">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err="1" smtClean="0">
                <a:solidFill>
                  <a:srgbClr val="FFFFFF"/>
                </a:solidFill>
              </a:rPr>
              <a:t>tcp</a:t>
            </a:r>
            <a:r>
              <a:rPr lang="en-US" sz="1800" dirty="0" smtClean="0">
                <a:solidFill>
                  <a:srgbClr val="FFFFFF"/>
                </a:solidFill>
              </a:rPr>
              <a:t>/</a:t>
            </a:r>
            <a:r>
              <a:rPr lang="en-US" sz="1800" dirty="0" err="1" smtClean="0">
                <a:solidFill>
                  <a:srgbClr val="FFFFFF"/>
                </a:solidFill>
              </a:rPr>
              <a:t>ip</a:t>
            </a:r>
            <a:endParaRPr lang="en-US" sz="1800" dirty="0" smtClean="0">
              <a:solidFill>
                <a:srgbClr val="FFFFFF"/>
              </a:solidFill>
            </a:endParaRPr>
          </a:p>
        </p:txBody>
      </p:sp>
      <p:sp>
        <p:nvSpPr>
          <p:cNvPr id="7" name="Rectangle 6"/>
          <p:cNvSpPr/>
          <p:nvPr/>
        </p:nvSpPr>
        <p:spPr bwMode="auto">
          <a:xfrm>
            <a:off x="926291" y="2147907"/>
            <a:ext cx="1128713" cy="471487"/>
          </a:xfrm>
          <a:prstGeom prst="rect">
            <a:avLst/>
          </a:prstGeom>
          <a:solidFill>
            <a:schemeClr val="accent4">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sockets</a:t>
            </a:r>
          </a:p>
        </p:txBody>
      </p:sp>
      <p:cxnSp>
        <p:nvCxnSpPr>
          <p:cNvPr id="9" name="Elbow Connector 8"/>
          <p:cNvCxnSpPr/>
          <p:nvPr/>
        </p:nvCxnSpPr>
        <p:spPr bwMode="auto">
          <a:xfrm rot="5400000">
            <a:off x="1338247" y="2771794"/>
            <a:ext cx="304800" cy="1588"/>
          </a:xfrm>
          <a:prstGeom prst="bentConnector3">
            <a:avLst>
              <a:gd name="adj1" fmla="val 50000"/>
            </a:avLst>
          </a:prstGeom>
          <a:solidFill>
            <a:srgbClr val="0095D3"/>
          </a:solidFill>
          <a:ln w="9525" cap="flat" cmpd="sng" algn="ctr">
            <a:noFill/>
            <a:prstDash val="solid"/>
            <a:round/>
            <a:headEnd type="none" w="med" len="med"/>
            <a:tailEnd type="arrow"/>
          </a:ln>
          <a:effectLst/>
        </p:spPr>
      </p:cxnSp>
      <p:cxnSp>
        <p:nvCxnSpPr>
          <p:cNvPr id="11" name="Elbow Connector 10"/>
          <p:cNvCxnSpPr/>
          <p:nvPr/>
        </p:nvCxnSpPr>
        <p:spPr bwMode="auto">
          <a:xfrm rot="5400000">
            <a:off x="1338247" y="3548081"/>
            <a:ext cx="304801" cy="1588"/>
          </a:xfrm>
          <a:prstGeom prst="bentConnector3">
            <a:avLst>
              <a:gd name="adj1" fmla="val 50000"/>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Elbow Connector 13"/>
          <p:cNvCxnSpPr/>
          <p:nvPr/>
        </p:nvCxnSpPr>
        <p:spPr bwMode="auto">
          <a:xfrm rot="5400000">
            <a:off x="1338247" y="2771794"/>
            <a:ext cx="304800" cy="1588"/>
          </a:xfrm>
          <a:prstGeom prst="bentConnector3">
            <a:avLst>
              <a:gd name="adj1" fmla="val 50000"/>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18" name="Rectangle 17"/>
          <p:cNvSpPr/>
          <p:nvPr/>
        </p:nvSpPr>
        <p:spPr bwMode="auto">
          <a:xfrm>
            <a:off x="347647" y="5153072"/>
            <a:ext cx="3824288" cy="433388"/>
          </a:xfrm>
          <a:prstGeom prst="rect">
            <a:avLst/>
          </a:prstGeom>
          <a:solidFill>
            <a:schemeClr val="tx2">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hardware</a:t>
            </a:r>
          </a:p>
        </p:txBody>
      </p:sp>
      <p:sp>
        <p:nvSpPr>
          <p:cNvPr id="19" name="Rectangle 18"/>
          <p:cNvSpPr/>
          <p:nvPr/>
        </p:nvSpPr>
        <p:spPr bwMode="auto">
          <a:xfrm>
            <a:off x="763176" y="1414483"/>
            <a:ext cx="3408759" cy="471487"/>
          </a:xfrm>
          <a:prstGeom prst="rect">
            <a:avLst/>
          </a:prstGeom>
          <a:solidFill>
            <a:schemeClr val="accent3">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application</a:t>
            </a:r>
          </a:p>
        </p:txBody>
      </p:sp>
      <p:sp>
        <p:nvSpPr>
          <p:cNvPr id="31" name="Rectangle 30"/>
          <p:cNvSpPr/>
          <p:nvPr/>
        </p:nvSpPr>
        <p:spPr bwMode="auto">
          <a:xfrm>
            <a:off x="3516924" y="2200074"/>
            <a:ext cx="647114" cy="471487"/>
          </a:xfrm>
          <a:prstGeom prst="rect">
            <a:avLst/>
          </a:prstGeom>
          <a:solidFill>
            <a:schemeClr val="accent1">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err="1" smtClean="0">
                <a:solidFill>
                  <a:srgbClr val="FFFFFF"/>
                </a:solidFill>
              </a:rPr>
              <a:t>rdma</a:t>
            </a:r>
            <a:endParaRPr lang="en-US" sz="1800" dirty="0" smtClean="0">
              <a:solidFill>
                <a:srgbClr val="FFFFFF"/>
              </a:solidFill>
            </a:endParaRPr>
          </a:p>
        </p:txBody>
      </p:sp>
      <p:cxnSp>
        <p:nvCxnSpPr>
          <p:cNvPr id="42" name="Elbow Connector 41"/>
          <p:cNvCxnSpPr>
            <a:endCxn id="7" idx="0"/>
          </p:cNvCxnSpPr>
          <p:nvPr/>
        </p:nvCxnSpPr>
        <p:spPr bwMode="auto">
          <a:xfrm rot="5400000">
            <a:off x="1369203" y="2016938"/>
            <a:ext cx="261938"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54" name="Elbow Connector 41"/>
          <p:cNvCxnSpPr>
            <a:endCxn id="31" idx="0"/>
          </p:cNvCxnSpPr>
          <p:nvPr/>
        </p:nvCxnSpPr>
        <p:spPr bwMode="auto">
          <a:xfrm rot="16200000" flipH="1">
            <a:off x="3675944" y="2049605"/>
            <a:ext cx="300936"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56" name="Elbow Connector 41"/>
          <p:cNvCxnSpPr>
            <a:stCxn id="5" idx="2"/>
          </p:cNvCxnSpPr>
          <p:nvPr/>
        </p:nvCxnSpPr>
        <p:spPr bwMode="auto">
          <a:xfrm rot="5400000">
            <a:off x="997737" y="4664880"/>
            <a:ext cx="985822"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58" name="Elbow Connector 41"/>
          <p:cNvCxnSpPr/>
          <p:nvPr/>
        </p:nvCxnSpPr>
        <p:spPr bwMode="auto">
          <a:xfrm rot="16200000" flipH="1">
            <a:off x="2584111" y="3923710"/>
            <a:ext cx="2484956" cy="35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61" name="Rectangle 60"/>
          <p:cNvSpPr/>
          <p:nvPr/>
        </p:nvSpPr>
        <p:spPr bwMode="auto">
          <a:xfrm>
            <a:off x="4857734" y="2395557"/>
            <a:ext cx="2286000" cy="1914525"/>
          </a:xfrm>
          <a:prstGeom prst="rect">
            <a:avLst/>
          </a:prstGeom>
          <a:solidFill>
            <a:schemeClr val="accent1">
              <a:lumMod val="40000"/>
              <a:lumOff val="60000"/>
            </a:schemeClr>
          </a:solidFill>
          <a:ln w="12700">
            <a:solidFill>
              <a:schemeClr val="accent3"/>
            </a:solidFill>
            <a:round/>
            <a:headEnd/>
            <a:tailEnd/>
          </a:ln>
        </p:spPr>
        <p:txBody>
          <a:bodyPr vert="vert270" wrap="none" lIns="0" tIns="0" rIns="0" bIns="0" rtlCol="0" anchor="t" anchorCtr="0"/>
          <a:lstStyle/>
          <a:p>
            <a:pPr marL="0" marR="0" indent="0" algn="ctr" defTabSz="914400" eaLnBrk="1" latinLnBrk="0" hangingPunct="1">
              <a:lnSpc>
                <a:spcPct val="100000"/>
              </a:lnSpc>
              <a:buClrTx/>
              <a:buSzTx/>
              <a:buFontTx/>
              <a:buNone/>
              <a:tabLst/>
            </a:pPr>
            <a:r>
              <a:rPr lang="en-US" sz="1800" b="1" dirty="0" smtClean="0">
                <a:solidFill>
                  <a:schemeClr val="tx1"/>
                </a:solidFill>
              </a:rPr>
              <a:t>guest kernel</a:t>
            </a:r>
          </a:p>
        </p:txBody>
      </p:sp>
      <p:sp>
        <p:nvSpPr>
          <p:cNvPr id="62" name="Rectangle 61"/>
          <p:cNvSpPr/>
          <p:nvPr/>
        </p:nvSpPr>
        <p:spPr bwMode="auto">
          <a:xfrm>
            <a:off x="5436378" y="3710007"/>
            <a:ext cx="1128713" cy="471487"/>
          </a:xfrm>
          <a:prstGeom prst="rect">
            <a:avLst/>
          </a:prstGeom>
          <a:solidFill>
            <a:schemeClr val="accent4">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driver</a:t>
            </a:r>
          </a:p>
        </p:txBody>
      </p:sp>
      <p:sp>
        <p:nvSpPr>
          <p:cNvPr id="63" name="Rectangle 62"/>
          <p:cNvSpPr/>
          <p:nvPr/>
        </p:nvSpPr>
        <p:spPr bwMode="auto">
          <a:xfrm>
            <a:off x="5436378" y="2933719"/>
            <a:ext cx="1128713" cy="471487"/>
          </a:xfrm>
          <a:prstGeom prst="rect">
            <a:avLst/>
          </a:prstGeom>
          <a:solidFill>
            <a:schemeClr val="accent4">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err="1" smtClean="0">
                <a:solidFill>
                  <a:srgbClr val="FFFFFF"/>
                </a:solidFill>
              </a:rPr>
              <a:t>tcp</a:t>
            </a:r>
            <a:r>
              <a:rPr lang="en-US" sz="1800" dirty="0" smtClean="0">
                <a:solidFill>
                  <a:srgbClr val="FFFFFF"/>
                </a:solidFill>
              </a:rPr>
              <a:t>/</a:t>
            </a:r>
            <a:r>
              <a:rPr lang="en-US" sz="1800" dirty="0" err="1" smtClean="0">
                <a:solidFill>
                  <a:srgbClr val="FFFFFF"/>
                </a:solidFill>
              </a:rPr>
              <a:t>ip</a:t>
            </a:r>
            <a:endParaRPr lang="en-US" sz="1800" dirty="0" smtClean="0">
              <a:solidFill>
                <a:srgbClr val="FFFFFF"/>
              </a:solidFill>
            </a:endParaRPr>
          </a:p>
        </p:txBody>
      </p:sp>
      <p:sp>
        <p:nvSpPr>
          <p:cNvPr id="64" name="Rectangle 63"/>
          <p:cNvSpPr/>
          <p:nvPr/>
        </p:nvSpPr>
        <p:spPr bwMode="auto">
          <a:xfrm>
            <a:off x="5436378" y="2157432"/>
            <a:ext cx="1128713" cy="471487"/>
          </a:xfrm>
          <a:prstGeom prst="rect">
            <a:avLst/>
          </a:prstGeom>
          <a:solidFill>
            <a:schemeClr val="accent4">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sockets</a:t>
            </a:r>
          </a:p>
        </p:txBody>
      </p:sp>
      <p:cxnSp>
        <p:nvCxnSpPr>
          <p:cNvPr id="65" name="Elbow Connector 64"/>
          <p:cNvCxnSpPr/>
          <p:nvPr/>
        </p:nvCxnSpPr>
        <p:spPr bwMode="auto">
          <a:xfrm rot="5400000">
            <a:off x="5848334" y="2781319"/>
            <a:ext cx="304800" cy="1588"/>
          </a:xfrm>
          <a:prstGeom prst="bentConnector3">
            <a:avLst>
              <a:gd name="adj1" fmla="val 50000"/>
            </a:avLst>
          </a:prstGeom>
          <a:solidFill>
            <a:srgbClr val="0095D3"/>
          </a:solidFill>
          <a:ln w="9525" cap="flat" cmpd="sng" algn="ctr">
            <a:noFill/>
            <a:prstDash val="solid"/>
            <a:round/>
            <a:headEnd type="none" w="med" len="med"/>
            <a:tailEnd type="arrow"/>
          </a:ln>
          <a:effectLst/>
        </p:spPr>
      </p:cxnSp>
      <p:cxnSp>
        <p:nvCxnSpPr>
          <p:cNvPr id="66" name="Elbow Connector 65"/>
          <p:cNvCxnSpPr/>
          <p:nvPr/>
        </p:nvCxnSpPr>
        <p:spPr bwMode="auto">
          <a:xfrm rot="5400000">
            <a:off x="5848334" y="3557606"/>
            <a:ext cx="304801" cy="1588"/>
          </a:xfrm>
          <a:prstGeom prst="bentConnector3">
            <a:avLst>
              <a:gd name="adj1" fmla="val 50000"/>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67" name="Elbow Connector 66"/>
          <p:cNvCxnSpPr/>
          <p:nvPr/>
        </p:nvCxnSpPr>
        <p:spPr bwMode="auto">
          <a:xfrm rot="5400000">
            <a:off x="5848334" y="2781319"/>
            <a:ext cx="304800" cy="1588"/>
          </a:xfrm>
          <a:prstGeom prst="bentConnector3">
            <a:avLst>
              <a:gd name="adj1" fmla="val 50000"/>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68" name="Rectangle 67"/>
          <p:cNvSpPr/>
          <p:nvPr/>
        </p:nvSpPr>
        <p:spPr bwMode="auto">
          <a:xfrm>
            <a:off x="4829908" y="4476773"/>
            <a:ext cx="2904392" cy="517258"/>
          </a:xfrm>
          <a:prstGeom prst="rect">
            <a:avLst/>
          </a:prstGeom>
          <a:solidFill>
            <a:schemeClr val="accent1">
              <a:lumMod val="40000"/>
              <a:lumOff val="60000"/>
            </a:schemeClr>
          </a:solidFill>
          <a:ln w="12700">
            <a:solidFill>
              <a:schemeClr val="accent3"/>
            </a:solidFill>
            <a:round/>
            <a:headEnd/>
            <a:tailEnd/>
          </a:ln>
        </p:spPr>
        <p:txBody>
          <a:bodyPr wrap="none" lIns="0" tIns="0" rIns="0" bIns="0" rtlCol="0" anchor="ctr"/>
          <a:lstStyle/>
          <a:p>
            <a:pPr marL="0" marR="0" indent="0" defTabSz="914400" eaLnBrk="1" latinLnBrk="0" hangingPunct="1">
              <a:lnSpc>
                <a:spcPct val="100000"/>
              </a:lnSpc>
              <a:buClrTx/>
              <a:buSzTx/>
              <a:buFontTx/>
              <a:buNone/>
              <a:tabLst/>
            </a:pPr>
            <a:r>
              <a:rPr lang="en-US" sz="1800" b="1" dirty="0" smtClean="0">
                <a:solidFill>
                  <a:schemeClr val="tx1">
                    <a:lumMod val="50000"/>
                  </a:schemeClr>
                </a:solidFill>
              </a:rPr>
              <a:t>              </a:t>
            </a:r>
            <a:r>
              <a:rPr lang="en-US" sz="1800" b="1" dirty="0" err="1" smtClean="0">
                <a:solidFill>
                  <a:schemeClr val="tx1">
                    <a:lumMod val="50000"/>
                  </a:schemeClr>
                </a:solidFill>
              </a:rPr>
              <a:t>vmkernel</a:t>
            </a:r>
            <a:endParaRPr lang="en-US" sz="1800" b="1" dirty="0" smtClean="0">
              <a:solidFill>
                <a:schemeClr val="tx1">
                  <a:lumMod val="50000"/>
                </a:schemeClr>
              </a:solidFill>
            </a:endParaRPr>
          </a:p>
        </p:txBody>
      </p:sp>
      <p:sp>
        <p:nvSpPr>
          <p:cNvPr id="69" name="Rectangle 68"/>
          <p:cNvSpPr/>
          <p:nvPr/>
        </p:nvSpPr>
        <p:spPr bwMode="auto">
          <a:xfrm>
            <a:off x="5273263" y="1424008"/>
            <a:ext cx="3408759" cy="471487"/>
          </a:xfrm>
          <a:prstGeom prst="rect">
            <a:avLst/>
          </a:prstGeom>
          <a:solidFill>
            <a:schemeClr val="accent3">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application</a:t>
            </a:r>
          </a:p>
        </p:txBody>
      </p:sp>
      <p:cxnSp>
        <p:nvCxnSpPr>
          <p:cNvPr id="71" name="Elbow Connector 41"/>
          <p:cNvCxnSpPr>
            <a:endCxn id="64" idx="0"/>
          </p:cNvCxnSpPr>
          <p:nvPr/>
        </p:nvCxnSpPr>
        <p:spPr bwMode="auto">
          <a:xfrm rot="5400000">
            <a:off x="5879290" y="2026463"/>
            <a:ext cx="261938"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72" name="Elbow Connector 41"/>
          <p:cNvCxnSpPr/>
          <p:nvPr/>
        </p:nvCxnSpPr>
        <p:spPr bwMode="auto">
          <a:xfrm rot="16200000" flipH="1">
            <a:off x="8240672" y="2043130"/>
            <a:ext cx="304801"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73" name="Elbow Connector 41"/>
          <p:cNvCxnSpPr>
            <a:stCxn id="62" idx="2"/>
          </p:cNvCxnSpPr>
          <p:nvPr/>
        </p:nvCxnSpPr>
        <p:spPr bwMode="auto">
          <a:xfrm rot="5400000">
            <a:off x="5843573" y="4338656"/>
            <a:ext cx="314325"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74" name="Elbow Connector 41"/>
          <p:cNvCxnSpPr/>
          <p:nvPr/>
        </p:nvCxnSpPr>
        <p:spPr bwMode="auto">
          <a:xfrm flipH="1">
            <a:off x="8392529" y="2663693"/>
            <a:ext cx="543" cy="249019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75" name="Rectangle 74"/>
          <p:cNvSpPr/>
          <p:nvPr/>
        </p:nvSpPr>
        <p:spPr bwMode="auto">
          <a:xfrm>
            <a:off x="4867259" y="5157811"/>
            <a:ext cx="3824288" cy="433388"/>
          </a:xfrm>
          <a:prstGeom prst="rect">
            <a:avLst/>
          </a:prstGeom>
          <a:solidFill>
            <a:schemeClr val="tx2">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hardware</a:t>
            </a:r>
          </a:p>
        </p:txBody>
      </p:sp>
      <p:cxnSp>
        <p:nvCxnSpPr>
          <p:cNvPr id="95" name="Straight Arrow Connector 94"/>
          <p:cNvCxnSpPr/>
          <p:nvPr/>
        </p:nvCxnSpPr>
        <p:spPr bwMode="auto">
          <a:xfrm>
            <a:off x="5995988" y="4483894"/>
            <a:ext cx="2384" cy="673897"/>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92" name="Rectangle 91"/>
          <p:cNvSpPr/>
          <p:nvPr/>
        </p:nvSpPr>
        <p:spPr bwMode="auto">
          <a:xfrm>
            <a:off x="5881673" y="4751331"/>
            <a:ext cx="240522" cy="109548"/>
          </a:xfrm>
          <a:prstGeom prst="rect">
            <a:avLst/>
          </a:prstGeom>
          <a:solidFill>
            <a:schemeClr val="accent4">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09" name="TextBox 108"/>
          <p:cNvSpPr txBox="1"/>
          <p:nvPr/>
        </p:nvSpPr>
        <p:spPr>
          <a:xfrm rot="16200000">
            <a:off x="71435" y="1631688"/>
            <a:ext cx="756167" cy="369332"/>
          </a:xfrm>
          <a:prstGeom prst="rect">
            <a:avLst/>
          </a:prstGeom>
          <a:noFill/>
        </p:spPr>
        <p:txBody>
          <a:bodyPr wrap="square" rtlCol="0">
            <a:spAutoFit/>
          </a:bodyPr>
          <a:lstStyle/>
          <a:p>
            <a:pPr algn="l"/>
            <a:r>
              <a:rPr lang="en-US" sz="1800" b="1" dirty="0" smtClean="0">
                <a:solidFill>
                  <a:srgbClr val="333333"/>
                </a:solidFill>
                <a:latin typeface="+mj-lt"/>
                <a:ea typeface="+mn-ea"/>
              </a:rPr>
              <a:t>user</a:t>
            </a:r>
          </a:p>
        </p:txBody>
      </p:sp>
      <p:sp>
        <p:nvSpPr>
          <p:cNvPr id="110" name="TextBox 109"/>
          <p:cNvSpPr txBox="1"/>
          <p:nvPr/>
        </p:nvSpPr>
        <p:spPr>
          <a:xfrm rot="16200000">
            <a:off x="4581521" y="1631688"/>
            <a:ext cx="756167" cy="369332"/>
          </a:xfrm>
          <a:prstGeom prst="rect">
            <a:avLst/>
          </a:prstGeom>
          <a:noFill/>
        </p:spPr>
        <p:txBody>
          <a:bodyPr wrap="square" rtlCol="0">
            <a:spAutoFit/>
          </a:bodyPr>
          <a:lstStyle/>
          <a:p>
            <a:pPr algn="l"/>
            <a:r>
              <a:rPr lang="en-US" sz="1800" dirty="0" smtClean="0">
                <a:solidFill>
                  <a:srgbClr val="333333"/>
                </a:solidFill>
                <a:latin typeface="+mj-lt"/>
                <a:ea typeface="+mn-ea"/>
              </a:rPr>
              <a:t>user</a:t>
            </a:r>
          </a:p>
        </p:txBody>
      </p:sp>
      <p:sp>
        <p:nvSpPr>
          <p:cNvPr id="111" name="Rectangle 110"/>
          <p:cNvSpPr/>
          <p:nvPr/>
        </p:nvSpPr>
        <p:spPr bwMode="auto">
          <a:xfrm>
            <a:off x="5878324" y="4552039"/>
            <a:ext cx="240522" cy="109548"/>
          </a:xfrm>
          <a:prstGeom prst="rect">
            <a:avLst/>
          </a:prstGeom>
          <a:solidFill>
            <a:srgbClr val="FFFF00"/>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20" name="Rectangle 119"/>
          <p:cNvSpPr/>
          <p:nvPr/>
        </p:nvSpPr>
        <p:spPr bwMode="auto">
          <a:xfrm>
            <a:off x="8044376" y="2183663"/>
            <a:ext cx="647114" cy="471487"/>
          </a:xfrm>
          <a:prstGeom prst="rect">
            <a:avLst/>
          </a:prstGeom>
          <a:solidFill>
            <a:schemeClr val="accent1">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err="1" smtClean="0">
                <a:solidFill>
                  <a:srgbClr val="FFFFFF"/>
                </a:solidFill>
              </a:rPr>
              <a:t>rdma</a:t>
            </a:r>
            <a:endParaRPr lang="en-US" sz="1800" dirty="0" smtClean="0">
              <a:solidFill>
                <a:srgbClr val="FFFFFF"/>
              </a:solidFill>
            </a:endParaRPr>
          </a:p>
        </p:txBody>
      </p:sp>
      <p:cxnSp>
        <p:nvCxnSpPr>
          <p:cNvPr id="121" name="Elbow Connector 41"/>
          <p:cNvCxnSpPr/>
          <p:nvPr/>
        </p:nvCxnSpPr>
        <p:spPr bwMode="auto">
          <a:xfrm rot="16200000" flipH="1">
            <a:off x="7443580" y="2047894"/>
            <a:ext cx="286658" cy="3923"/>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122" name="Rectangle 121"/>
          <p:cNvSpPr/>
          <p:nvPr/>
        </p:nvSpPr>
        <p:spPr bwMode="auto">
          <a:xfrm>
            <a:off x="7240173" y="2181319"/>
            <a:ext cx="647114" cy="471487"/>
          </a:xfrm>
          <a:prstGeom prst="rect">
            <a:avLst/>
          </a:prstGeom>
          <a:solidFill>
            <a:schemeClr val="accent1">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err="1" smtClean="0">
                <a:solidFill>
                  <a:srgbClr val="FFFFFF"/>
                </a:solidFill>
              </a:rPr>
              <a:t>rdma</a:t>
            </a:r>
            <a:endParaRPr lang="en-US" sz="1800" dirty="0" smtClean="0">
              <a:solidFill>
                <a:srgbClr val="FFFFFF"/>
              </a:solidFill>
            </a:endParaRPr>
          </a:p>
        </p:txBody>
      </p:sp>
      <p:cxnSp>
        <p:nvCxnSpPr>
          <p:cNvPr id="123" name="Elbow Connector 41"/>
          <p:cNvCxnSpPr>
            <a:stCxn id="122" idx="2"/>
          </p:cNvCxnSpPr>
          <p:nvPr/>
        </p:nvCxnSpPr>
        <p:spPr bwMode="auto">
          <a:xfrm rot="16200000" flipH="1">
            <a:off x="6649853" y="3566683"/>
            <a:ext cx="1827754"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28" name="Straight Arrow Connector 127"/>
          <p:cNvCxnSpPr/>
          <p:nvPr/>
        </p:nvCxnSpPr>
        <p:spPr bwMode="auto">
          <a:xfrm rot="16200000" flipH="1">
            <a:off x="7219886" y="4816992"/>
            <a:ext cx="685799"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129" name="Rectangle 128"/>
          <p:cNvSpPr/>
          <p:nvPr/>
        </p:nvSpPr>
        <p:spPr bwMode="auto">
          <a:xfrm>
            <a:off x="7443472" y="4608427"/>
            <a:ext cx="240522" cy="109548"/>
          </a:xfrm>
          <a:prstGeom prst="rect">
            <a:avLst/>
          </a:prstGeom>
          <a:solidFill>
            <a:srgbClr val="7030A0"/>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cxnSp>
        <p:nvCxnSpPr>
          <p:cNvPr id="45" name="Straight Arrow Connector 44"/>
          <p:cNvCxnSpPr/>
          <p:nvPr/>
        </p:nvCxnSpPr>
        <p:spPr bwMode="auto">
          <a:xfrm flipH="1">
            <a:off x="5298281" y="4954737"/>
            <a:ext cx="1952" cy="1982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44" name="Rectangle 43"/>
          <p:cNvSpPr/>
          <p:nvPr/>
        </p:nvSpPr>
        <p:spPr bwMode="auto">
          <a:xfrm>
            <a:off x="4977619" y="4502488"/>
            <a:ext cx="647114" cy="471487"/>
          </a:xfrm>
          <a:prstGeom prst="rect">
            <a:avLst/>
          </a:prstGeom>
          <a:solidFill>
            <a:schemeClr val="accent1">
              <a:lumMod val="75000"/>
            </a:schemeClr>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err="1" smtClean="0">
                <a:solidFill>
                  <a:srgbClr val="FFFFFF"/>
                </a:solidFill>
              </a:rPr>
              <a:t>rdma</a:t>
            </a:r>
            <a:endParaRPr lang="en-US" sz="1800" dirty="0" smtClean="0">
              <a:solidFill>
                <a:srgbClr val="FFFFFF"/>
              </a:solidFill>
            </a:endParaRPr>
          </a:p>
        </p:txBody>
      </p:sp>
      <p:cxnSp>
        <p:nvCxnSpPr>
          <p:cNvPr id="51" name="Elbow Connector 41"/>
          <p:cNvCxnSpPr/>
          <p:nvPr/>
        </p:nvCxnSpPr>
        <p:spPr bwMode="auto">
          <a:xfrm rot="16200000" flipH="1">
            <a:off x="6559519" y="3909571"/>
            <a:ext cx="2505056" cy="0"/>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Infrastructure RDMA</a:t>
            </a:r>
            <a:endParaRPr lang="en-US" dirty="0"/>
          </a:p>
        </p:txBody>
      </p:sp>
      <p:sp>
        <p:nvSpPr>
          <p:cNvPr id="3" name="Text Placeholder 2"/>
          <p:cNvSpPr>
            <a:spLocks noGrp="1"/>
          </p:cNvSpPr>
          <p:nvPr>
            <p:ph type="body" sz="quarter" idx="13"/>
          </p:nvPr>
        </p:nvSpPr>
        <p:spPr>
          <a:xfrm>
            <a:off x="337910" y="1628212"/>
            <a:ext cx="8385048" cy="5010912"/>
          </a:xfrm>
        </p:spPr>
        <p:txBody>
          <a:bodyPr/>
          <a:lstStyle/>
          <a:p>
            <a:r>
              <a:rPr lang="en-US" dirty="0" smtClean="0"/>
              <a:t>Distributed services within the platform, e.g. </a:t>
            </a:r>
          </a:p>
          <a:p>
            <a:pPr lvl="1"/>
            <a:r>
              <a:rPr lang="en-US" dirty="0" err="1" smtClean="0"/>
              <a:t>vMotion</a:t>
            </a:r>
            <a:r>
              <a:rPr lang="en-US" dirty="0" smtClean="0"/>
              <a:t> (live migration)</a:t>
            </a:r>
          </a:p>
          <a:p>
            <a:pPr lvl="1"/>
            <a:r>
              <a:rPr lang="en-US" dirty="0" smtClean="0"/>
              <a:t>Inter-VM state mirroring for fault tolerance</a:t>
            </a:r>
          </a:p>
          <a:p>
            <a:pPr lvl="1"/>
            <a:r>
              <a:rPr lang="en-US" dirty="0" smtClean="0"/>
              <a:t>Virtually shared, DAS-based storage fabric</a:t>
            </a:r>
          </a:p>
          <a:p>
            <a:r>
              <a:rPr lang="en-US" dirty="0" smtClean="0"/>
              <a:t>All would benefit from:</a:t>
            </a:r>
          </a:p>
          <a:p>
            <a:pPr lvl="1"/>
            <a:r>
              <a:rPr lang="en-US" dirty="0" smtClean="0"/>
              <a:t>Decreased latency</a:t>
            </a:r>
          </a:p>
          <a:p>
            <a:pPr lvl="1"/>
            <a:r>
              <a:rPr lang="en-US" dirty="0" smtClean="0"/>
              <a:t>Increased bandwidth</a:t>
            </a:r>
          </a:p>
          <a:p>
            <a:pPr lvl="1"/>
            <a:r>
              <a:rPr lang="en-US" dirty="0" smtClean="0"/>
              <a:t>CPU offload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vMotion</a:t>
            </a:r>
            <a:r>
              <a:rPr lang="en-US" dirty="0"/>
              <a:t>/</a:t>
            </a:r>
            <a:r>
              <a:rPr lang="en-US" dirty="0" smtClean="0"/>
              <a:t>RDMA Performance</a:t>
            </a:r>
            <a:endParaRPr lang="en-US" dirty="0"/>
          </a:p>
        </p:txBody>
      </p:sp>
      <p:sp>
        <p:nvSpPr>
          <p:cNvPr id="8" name="Footer Placeholder 7"/>
          <p:cNvSpPr>
            <a:spLocks noGrp="1"/>
          </p:cNvSpPr>
          <p:nvPr>
            <p:ph type="ftr" sz="quarter" idx="11"/>
          </p:nvPr>
        </p:nvSpPr>
        <p:spPr>
          <a:xfrm>
            <a:off x="377517" y="5168900"/>
            <a:ext cx="8382000" cy="228600"/>
          </a:xfrm>
        </p:spPr>
        <p:txBody>
          <a:bodyPr/>
          <a:lstStyle/>
          <a:p>
            <a:r>
              <a:rPr lang="en-US" smtClean="0"/>
              <a:t>VMware</a:t>
            </a:r>
            <a:endParaRPr lang="en-US"/>
          </a:p>
        </p:txBody>
      </p:sp>
      <p:graphicFrame>
        <p:nvGraphicFramePr>
          <p:cNvPr id="5" name="Chart 4"/>
          <p:cNvGraphicFramePr>
            <a:graphicFrameLocks noGrp="1"/>
          </p:cNvGraphicFramePr>
          <p:nvPr>
            <p:extLst>
              <p:ext uri="{D42A27DB-BD31-4B8C-83A1-F6EECF244321}">
                <p14:modId xmlns="" xmlns:p14="http://schemas.microsoft.com/office/powerpoint/2010/main" val="1237973394"/>
              </p:ext>
            </p:extLst>
          </p:nvPr>
        </p:nvGraphicFramePr>
        <p:xfrm>
          <a:off x="299791" y="860806"/>
          <a:ext cx="3389257" cy="20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noGrp="1"/>
          </p:cNvGraphicFramePr>
          <p:nvPr>
            <p:extLst>
              <p:ext uri="{D42A27DB-BD31-4B8C-83A1-F6EECF244321}">
                <p14:modId xmlns="" xmlns:p14="http://schemas.microsoft.com/office/powerpoint/2010/main" val="820648559"/>
              </p:ext>
            </p:extLst>
          </p:nvPr>
        </p:nvGraphicFramePr>
        <p:xfrm>
          <a:off x="4368801" y="761395"/>
          <a:ext cx="4049486" cy="221342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13482" y="2789168"/>
            <a:ext cx="3277810" cy="369332"/>
          </a:xfrm>
          <a:prstGeom prst="rect">
            <a:avLst/>
          </a:prstGeom>
          <a:noFill/>
        </p:spPr>
        <p:txBody>
          <a:bodyPr wrap="square" rtlCol="0">
            <a:spAutoFit/>
          </a:bodyPr>
          <a:lstStyle/>
          <a:p>
            <a:r>
              <a:rPr lang="en-US" sz="1800" dirty="0" smtClean="0">
                <a:solidFill>
                  <a:srgbClr val="6D6E71"/>
                </a:solidFill>
              </a:rPr>
              <a:t>Total vMotion Time (sec)</a:t>
            </a:r>
          </a:p>
        </p:txBody>
      </p:sp>
      <p:sp>
        <p:nvSpPr>
          <p:cNvPr id="15" name="TextBox 14"/>
          <p:cNvSpPr txBox="1"/>
          <p:nvPr/>
        </p:nvSpPr>
        <p:spPr>
          <a:xfrm>
            <a:off x="4878458" y="2810844"/>
            <a:ext cx="3587448" cy="369332"/>
          </a:xfrm>
          <a:prstGeom prst="rect">
            <a:avLst/>
          </a:prstGeom>
          <a:noFill/>
        </p:spPr>
        <p:txBody>
          <a:bodyPr wrap="square" rtlCol="0">
            <a:spAutoFit/>
          </a:bodyPr>
          <a:lstStyle/>
          <a:p>
            <a:r>
              <a:rPr lang="en-US" sz="1800" dirty="0" smtClean="0">
                <a:solidFill>
                  <a:srgbClr val="6D6E71"/>
                </a:solidFill>
              </a:rPr>
              <a:t>Pre-copy bandwidth (Pages/sec)</a:t>
            </a:r>
          </a:p>
        </p:txBody>
      </p:sp>
      <p:graphicFrame>
        <p:nvGraphicFramePr>
          <p:cNvPr id="16" name="Chart 15"/>
          <p:cNvGraphicFramePr>
            <a:graphicFrameLocks noGrp="1"/>
          </p:cNvGraphicFramePr>
          <p:nvPr>
            <p:extLst>
              <p:ext uri="{D42A27DB-BD31-4B8C-83A1-F6EECF244321}">
                <p14:modId xmlns="" xmlns:p14="http://schemas.microsoft.com/office/powerpoint/2010/main" val="1936212344"/>
              </p:ext>
            </p:extLst>
          </p:nvPr>
        </p:nvGraphicFramePr>
        <p:xfrm>
          <a:off x="0" y="3464077"/>
          <a:ext cx="3955143" cy="212876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575734" y="5799062"/>
            <a:ext cx="3587448" cy="369332"/>
          </a:xfrm>
          <a:prstGeom prst="rect">
            <a:avLst/>
          </a:prstGeom>
          <a:noFill/>
        </p:spPr>
        <p:txBody>
          <a:bodyPr wrap="square" rtlCol="0">
            <a:spAutoFit/>
          </a:bodyPr>
          <a:lstStyle/>
          <a:p>
            <a:r>
              <a:rPr lang="en-US" sz="1800" dirty="0" smtClean="0">
                <a:solidFill>
                  <a:srgbClr val="6D6E71"/>
                </a:solidFill>
              </a:rPr>
              <a:t>Destination CPU Utilization</a:t>
            </a:r>
          </a:p>
        </p:txBody>
      </p:sp>
      <p:graphicFrame>
        <p:nvGraphicFramePr>
          <p:cNvPr id="18" name="Chart 17"/>
          <p:cNvGraphicFramePr>
            <a:graphicFrameLocks noGrp="1"/>
          </p:cNvGraphicFramePr>
          <p:nvPr>
            <p:extLst>
              <p:ext uri="{D42A27DB-BD31-4B8C-83A1-F6EECF244321}">
                <p14:modId xmlns="" xmlns:p14="http://schemas.microsoft.com/office/powerpoint/2010/main" val="2112239331"/>
              </p:ext>
            </p:extLst>
          </p:nvPr>
        </p:nvGraphicFramePr>
        <p:xfrm>
          <a:off x="4584095" y="3458030"/>
          <a:ext cx="3955143" cy="2140855"/>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5300134" y="5799062"/>
            <a:ext cx="3587448" cy="369332"/>
          </a:xfrm>
          <a:prstGeom prst="rect">
            <a:avLst/>
          </a:prstGeom>
          <a:noFill/>
        </p:spPr>
        <p:txBody>
          <a:bodyPr wrap="square" rtlCol="0">
            <a:spAutoFit/>
          </a:bodyPr>
          <a:lstStyle/>
          <a:p>
            <a:r>
              <a:rPr lang="en-US" sz="1800" dirty="0" smtClean="0">
                <a:solidFill>
                  <a:srgbClr val="6D6E71"/>
                </a:solidFill>
              </a:rPr>
              <a:t>Source CPU Utilization</a:t>
            </a:r>
          </a:p>
        </p:txBody>
      </p:sp>
      <p:sp>
        <p:nvSpPr>
          <p:cNvPr id="4" name="TextBox 3"/>
          <p:cNvSpPr txBox="1"/>
          <p:nvPr/>
        </p:nvSpPr>
        <p:spPr>
          <a:xfrm>
            <a:off x="1813605" y="5531611"/>
            <a:ext cx="803342" cy="276999"/>
          </a:xfrm>
          <a:prstGeom prst="rect">
            <a:avLst/>
          </a:prstGeom>
          <a:noFill/>
        </p:spPr>
        <p:txBody>
          <a:bodyPr wrap="square" rtlCol="0">
            <a:spAutoFit/>
          </a:bodyPr>
          <a:lstStyle/>
          <a:p>
            <a:r>
              <a:rPr lang="en-US" sz="1200" b="1" dirty="0" smtClean="0">
                <a:latin typeface="+mn-lt"/>
              </a:rPr>
              <a:t>Time (s)</a:t>
            </a:r>
          </a:p>
        </p:txBody>
      </p:sp>
      <p:sp>
        <p:nvSpPr>
          <p:cNvPr id="20" name="TextBox 19"/>
          <p:cNvSpPr txBox="1"/>
          <p:nvPr/>
        </p:nvSpPr>
        <p:spPr>
          <a:xfrm>
            <a:off x="6457323" y="5531611"/>
            <a:ext cx="803342" cy="276999"/>
          </a:xfrm>
          <a:prstGeom prst="rect">
            <a:avLst/>
          </a:prstGeom>
          <a:noFill/>
        </p:spPr>
        <p:txBody>
          <a:bodyPr wrap="square" rtlCol="0">
            <a:spAutoFit/>
          </a:bodyPr>
          <a:lstStyle/>
          <a:p>
            <a:r>
              <a:rPr lang="en-US" sz="1200" b="1" dirty="0" smtClean="0">
                <a:latin typeface="+mn-lt"/>
              </a:rPr>
              <a:t>Time (s)</a:t>
            </a:r>
          </a:p>
        </p:txBody>
      </p:sp>
    </p:spTree>
    <p:extLst>
      <p:ext uri="{BB962C8B-B14F-4D97-AF65-F5344CB8AC3E}">
        <p14:creationId xmlns="" xmlns:p14="http://schemas.microsoft.com/office/powerpoint/2010/main" val="308991713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OS RDMA</a:t>
            </a:r>
            <a:endParaRPr lang="en-US" dirty="0"/>
          </a:p>
        </p:txBody>
      </p:sp>
      <p:sp>
        <p:nvSpPr>
          <p:cNvPr id="3" name="Text Placeholder 2"/>
          <p:cNvSpPr>
            <a:spLocks noGrp="1"/>
          </p:cNvSpPr>
          <p:nvPr>
            <p:ph type="body" sz="quarter" idx="13"/>
          </p:nvPr>
        </p:nvSpPr>
        <p:spPr>
          <a:xfrm>
            <a:off x="352425" y="1599168"/>
            <a:ext cx="8385048" cy="5010912"/>
          </a:xfrm>
        </p:spPr>
        <p:txBody>
          <a:bodyPr/>
          <a:lstStyle/>
          <a:p>
            <a:r>
              <a:rPr lang="en-US" dirty="0" smtClean="0"/>
              <a:t>RDMA access from within a virtual machine</a:t>
            </a:r>
          </a:p>
          <a:p>
            <a:r>
              <a:rPr lang="en-US" dirty="0" smtClean="0"/>
              <a:t>Scale-out middleware and applications increasingly important in the Enterprise</a:t>
            </a:r>
          </a:p>
          <a:p>
            <a:pPr lvl="1"/>
            <a:r>
              <a:rPr lang="en-US" dirty="0" smtClean="0"/>
              <a:t>memcached, </a:t>
            </a:r>
            <a:r>
              <a:rPr lang="en-US" dirty="0" err="1" smtClean="0"/>
              <a:t>redis</a:t>
            </a:r>
            <a:r>
              <a:rPr lang="en-US" dirty="0" smtClean="0"/>
              <a:t>, Cassandra, </a:t>
            </a:r>
            <a:r>
              <a:rPr lang="en-US" dirty="0" err="1" smtClean="0"/>
              <a:t>mongoDB</a:t>
            </a:r>
            <a:r>
              <a:rPr lang="en-US" dirty="0" smtClean="0"/>
              <a:t>, …</a:t>
            </a:r>
          </a:p>
          <a:p>
            <a:pPr lvl="1"/>
            <a:r>
              <a:rPr lang="en-US" dirty="0" smtClean="0"/>
              <a:t>GemFire Data Fabric, Oracle RAC, IBM </a:t>
            </a:r>
            <a:r>
              <a:rPr lang="en-US" dirty="0" err="1" smtClean="0"/>
              <a:t>pureScale</a:t>
            </a:r>
            <a:r>
              <a:rPr lang="en-US" dirty="0" smtClean="0"/>
              <a:t>, …</a:t>
            </a:r>
          </a:p>
          <a:p>
            <a:r>
              <a:rPr lang="en-US" dirty="0" smtClean="0"/>
              <a:t>Big Data an important emerging workload</a:t>
            </a:r>
          </a:p>
          <a:p>
            <a:pPr lvl="1"/>
            <a:r>
              <a:rPr lang="en-US" dirty="0" smtClean="0"/>
              <a:t>Hadoop, Hive, Pig, etc.</a:t>
            </a:r>
          </a:p>
          <a:p>
            <a:r>
              <a:rPr lang="en-US" dirty="0" smtClean="0"/>
              <a:t>And, increasingly, HPC</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SR-IOV </a:t>
            </a:r>
            <a:r>
              <a:rPr lang="en-US" dirty="0" err="1" smtClean="0"/>
              <a:t>VirtualFunction</a:t>
            </a:r>
            <a:r>
              <a:rPr lang="en-US" dirty="0" smtClean="0"/>
              <a:t> </a:t>
            </a:r>
            <a:r>
              <a:rPr lang="en-US" dirty="0" smtClean="0"/>
              <a:t>VM </a:t>
            </a:r>
            <a:r>
              <a:rPr lang="en-US" dirty="0" err="1" smtClean="0"/>
              <a:t>DirectPath</a:t>
            </a:r>
            <a:r>
              <a:rPr lang="en-US" dirty="0" smtClean="0"/>
              <a:t> I/O</a:t>
            </a:r>
            <a:endParaRPr lang="en-US" dirty="0"/>
          </a:p>
        </p:txBody>
      </p:sp>
      <p:sp>
        <p:nvSpPr>
          <p:cNvPr id="3" name="Content Placeholder 2"/>
          <p:cNvSpPr>
            <a:spLocks noGrp="1"/>
          </p:cNvSpPr>
          <p:nvPr>
            <p:ph sz="half" idx="1"/>
          </p:nvPr>
        </p:nvSpPr>
        <p:spPr/>
        <p:txBody>
          <a:bodyPr>
            <a:normAutofit/>
          </a:bodyPr>
          <a:lstStyle/>
          <a:p>
            <a:r>
              <a:rPr lang="en-US" dirty="0" smtClean="0"/>
              <a:t>Single-Root IO Virtualization (SR-IOV): PCI-SIG standard</a:t>
            </a:r>
          </a:p>
          <a:p>
            <a:r>
              <a:rPr lang="en-US" dirty="0" smtClean="0"/>
              <a:t>Physical (IB/</a:t>
            </a:r>
            <a:r>
              <a:rPr lang="en-US" dirty="0" err="1" smtClean="0"/>
              <a:t>RoCE</a:t>
            </a:r>
            <a:r>
              <a:rPr lang="en-US" dirty="0" smtClean="0"/>
              <a:t>/</a:t>
            </a:r>
            <a:r>
              <a:rPr lang="en-US" dirty="0" err="1" smtClean="0"/>
              <a:t>iWARP</a:t>
            </a:r>
            <a:r>
              <a:rPr lang="en-US" dirty="0" smtClean="0"/>
              <a:t>) HCA can be shared between VMs or by the ESXi hypervisor</a:t>
            </a:r>
          </a:p>
          <a:p>
            <a:pPr lvl="1"/>
            <a:r>
              <a:rPr lang="en-US" dirty="0" smtClean="0"/>
              <a:t>Virtual Functions direct assigned to VMs</a:t>
            </a:r>
          </a:p>
          <a:p>
            <a:pPr lvl="1"/>
            <a:r>
              <a:rPr lang="en-US" dirty="0" smtClean="0"/>
              <a:t>Physical Function controlled by hypervisor</a:t>
            </a:r>
          </a:p>
          <a:p>
            <a:r>
              <a:rPr lang="en-US" dirty="0" smtClean="0"/>
              <a:t>Still VM </a:t>
            </a:r>
            <a:r>
              <a:rPr lang="en-US" dirty="0" err="1" smtClean="0"/>
              <a:t>DirectPath</a:t>
            </a:r>
            <a:r>
              <a:rPr lang="en-US" dirty="0" smtClean="0"/>
              <a:t>, which is incompatible with several important virtualization features</a:t>
            </a:r>
          </a:p>
        </p:txBody>
      </p:sp>
      <p:sp>
        <p:nvSpPr>
          <p:cNvPr id="44" name="Footer Placeholder 43"/>
          <p:cNvSpPr>
            <a:spLocks noGrp="1"/>
          </p:cNvSpPr>
          <p:nvPr>
            <p:ph type="ftr" sz="quarter" idx="11"/>
          </p:nvPr>
        </p:nvSpPr>
        <p:spPr/>
        <p:txBody>
          <a:bodyPr/>
          <a:lstStyle/>
          <a:p>
            <a:r>
              <a:rPr lang="en-US" smtClean="0"/>
              <a:t>VMware</a:t>
            </a:r>
            <a:endParaRPr lang="en-US" dirty="0"/>
          </a:p>
        </p:txBody>
      </p:sp>
      <p:sp>
        <p:nvSpPr>
          <p:cNvPr id="45" name="AutoShape 31"/>
          <p:cNvSpPr>
            <a:spLocks noChangeArrowheads="1"/>
          </p:cNvSpPr>
          <p:nvPr/>
        </p:nvSpPr>
        <p:spPr bwMode="auto">
          <a:xfrm>
            <a:off x="6030718" y="1304467"/>
            <a:ext cx="1197428" cy="326572"/>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RDMA HCA</a:t>
            </a:r>
            <a:br>
              <a:rPr lang="en-GB" sz="1200" b="1" dirty="0" smtClean="0">
                <a:solidFill>
                  <a:srgbClr val="323232"/>
                </a:solidFill>
              </a:rPr>
            </a:br>
            <a:r>
              <a:rPr lang="en-GB" sz="1200" b="1" dirty="0" smtClean="0">
                <a:solidFill>
                  <a:srgbClr val="323232"/>
                </a:solidFill>
              </a:rPr>
              <a:t>VF Driver</a:t>
            </a:r>
            <a:endParaRPr lang="en-GB" sz="1200" b="1" dirty="0">
              <a:solidFill>
                <a:srgbClr val="323232"/>
              </a:solidFill>
            </a:endParaRPr>
          </a:p>
        </p:txBody>
      </p:sp>
      <p:sp>
        <p:nvSpPr>
          <p:cNvPr id="46" name="AutoShape 31"/>
          <p:cNvSpPr>
            <a:spLocks noChangeArrowheads="1"/>
          </p:cNvSpPr>
          <p:nvPr/>
        </p:nvSpPr>
        <p:spPr bwMode="auto">
          <a:xfrm>
            <a:off x="7391464" y="1282691"/>
            <a:ext cx="1197428" cy="326572"/>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RDMA HCA</a:t>
            </a:r>
            <a:br>
              <a:rPr lang="en-GB" sz="1200" b="1" dirty="0" smtClean="0">
                <a:solidFill>
                  <a:srgbClr val="323232"/>
                </a:solidFill>
              </a:rPr>
            </a:br>
            <a:r>
              <a:rPr lang="en-GB" sz="1200" b="1" dirty="0" smtClean="0">
                <a:solidFill>
                  <a:srgbClr val="323232"/>
                </a:solidFill>
              </a:rPr>
              <a:t>VF Driver</a:t>
            </a:r>
            <a:endParaRPr lang="en-GB" sz="1200" b="1" dirty="0">
              <a:solidFill>
                <a:srgbClr val="323232"/>
              </a:solidFill>
            </a:endParaRPr>
          </a:p>
        </p:txBody>
      </p:sp>
      <p:grpSp>
        <p:nvGrpSpPr>
          <p:cNvPr id="5" name="Group 55"/>
          <p:cNvGrpSpPr/>
          <p:nvPr/>
        </p:nvGrpSpPr>
        <p:grpSpPr>
          <a:xfrm>
            <a:off x="4826598" y="935699"/>
            <a:ext cx="4038601" cy="5029971"/>
            <a:chOff x="4629149" y="744670"/>
            <a:chExt cx="4038601" cy="5029971"/>
          </a:xfrm>
        </p:grpSpPr>
        <p:sp>
          <p:nvSpPr>
            <p:cNvPr id="6" name="AutoShape 3"/>
            <p:cNvSpPr>
              <a:spLocks noChangeArrowheads="1"/>
            </p:cNvSpPr>
            <p:nvPr/>
          </p:nvSpPr>
          <p:spPr bwMode="auto">
            <a:xfrm flipH="1">
              <a:off x="4683464" y="3448126"/>
              <a:ext cx="3958005" cy="347735"/>
            </a:xfrm>
            <a:prstGeom prst="roundRect">
              <a:avLst>
                <a:gd name="adj" fmla="val 10542"/>
              </a:avLst>
            </a:prstGeom>
            <a:solidFill>
              <a:schemeClr val="accent1">
                <a:lumMod val="60000"/>
                <a:lumOff val="40000"/>
              </a:schemeClr>
            </a:solidFill>
            <a:ln w="38160">
              <a:solidFill>
                <a:srgbClr val="0066CC"/>
              </a:solidFill>
              <a:miter lim="800000"/>
              <a:headEnd/>
              <a:tailEnd/>
            </a:ln>
          </p:spPr>
          <p:txBody>
            <a:bodyPr wrap="none" lIns="90000" tIns="46800" rIns="90000" bIns="46800" anchor="ctr"/>
            <a:lstStyle/>
            <a:p>
              <a:pPr algn="ct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b="1" dirty="0">
                  <a:solidFill>
                    <a:srgbClr val="323232"/>
                  </a:solidFill>
                </a:rPr>
                <a:t>I/O</a:t>
              </a:r>
              <a:r>
                <a:rPr lang="en-GB" sz="1400" b="1" dirty="0">
                  <a:solidFill>
                    <a:srgbClr val="BABABA"/>
                  </a:solidFill>
                </a:rPr>
                <a:t> </a:t>
              </a:r>
              <a:r>
                <a:rPr lang="en-GB" sz="1200" b="1" dirty="0">
                  <a:solidFill>
                    <a:srgbClr val="323232"/>
                  </a:solidFill>
                </a:rPr>
                <a:t>MMU                      </a:t>
              </a:r>
            </a:p>
          </p:txBody>
        </p:sp>
        <p:sp>
          <p:nvSpPr>
            <p:cNvPr id="7" name="AutoShape 4"/>
            <p:cNvSpPr>
              <a:spLocks noChangeArrowheads="1"/>
            </p:cNvSpPr>
            <p:nvPr/>
          </p:nvSpPr>
          <p:spPr bwMode="auto">
            <a:xfrm flipH="1">
              <a:off x="4629149" y="2373872"/>
              <a:ext cx="3332348" cy="856919"/>
            </a:xfrm>
            <a:prstGeom prst="roundRect">
              <a:avLst>
                <a:gd name="adj" fmla="val 10542"/>
              </a:avLst>
            </a:prstGeom>
            <a:solidFill>
              <a:srgbClr val="FF9900"/>
            </a:solidFill>
            <a:ln w="38160">
              <a:solidFill>
                <a:srgbClr val="0066CC"/>
              </a:solidFill>
              <a:miter lim="800000"/>
              <a:headEnd/>
              <a:tailEnd/>
            </a:ln>
          </p:spPr>
          <p:txBody>
            <a:bodyPr wrap="none" anchor="ctr"/>
            <a:lstStyle/>
            <a:p>
              <a:endParaRPr lang="en-US"/>
            </a:p>
          </p:txBody>
        </p:sp>
        <p:sp>
          <p:nvSpPr>
            <p:cNvPr id="8" name="AutoShape 5"/>
            <p:cNvSpPr>
              <a:spLocks noChangeArrowheads="1"/>
            </p:cNvSpPr>
            <p:nvPr/>
          </p:nvSpPr>
          <p:spPr bwMode="auto">
            <a:xfrm>
              <a:off x="4690562" y="4023545"/>
              <a:ext cx="3977188" cy="1751096"/>
            </a:xfrm>
            <a:prstGeom prst="roundRect">
              <a:avLst>
                <a:gd name="adj" fmla="val 16667"/>
              </a:avLst>
            </a:prstGeom>
            <a:solidFill>
              <a:srgbClr val="B2D0E4"/>
            </a:solidFill>
            <a:ln w="38160">
              <a:solidFill>
                <a:srgbClr val="0066CC"/>
              </a:solidFill>
              <a:miter lim="800000"/>
              <a:headEnd/>
              <a:tailEnd/>
            </a:ln>
          </p:spPr>
          <p:txBody>
            <a:bodyPr wrap="none" anchor="ctr"/>
            <a:lstStyle/>
            <a:p>
              <a:endParaRPr lang="en-US"/>
            </a:p>
          </p:txBody>
        </p:sp>
        <p:sp>
          <p:nvSpPr>
            <p:cNvPr id="9" name="AutoShape 6"/>
            <p:cNvSpPr>
              <a:spLocks noChangeArrowheads="1"/>
            </p:cNvSpPr>
            <p:nvPr/>
          </p:nvSpPr>
          <p:spPr bwMode="auto">
            <a:xfrm>
              <a:off x="6901628" y="2473225"/>
              <a:ext cx="849212" cy="627166"/>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 PF Device </a:t>
              </a:r>
            </a:p>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Driver</a:t>
              </a:r>
            </a:p>
          </p:txBody>
        </p:sp>
        <p:grpSp>
          <p:nvGrpSpPr>
            <p:cNvPr id="10" name="Group 7"/>
            <p:cNvGrpSpPr>
              <a:grpSpLocks/>
            </p:cNvGrpSpPr>
            <p:nvPr/>
          </p:nvGrpSpPr>
          <p:grpSpPr bwMode="auto">
            <a:xfrm>
              <a:off x="6291317" y="5058472"/>
              <a:ext cx="754318" cy="608537"/>
              <a:chOff x="1532" y="2929"/>
              <a:chExt cx="565" cy="294"/>
            </a:xfrm>
          </p:grpSpPr>
          <p:sp>
            <p:nvSpPr>
              <p:cNvPr id="42" name="AutoShape 8"/>
              <p:cNvSpPr>
                <a:spLocks noChangeArrowheads="1"/>
              </p:cNvSpPr>
              <p:nvPr/>
            </p:nvSpPr>
            <p:spPr bwMode="auto">
              <a:xfrm>
                <a:off x="1532" y="2929"/>
                <a:ext cx="566" cy="295"/>
              </a:xfrm>
              <a:prstGeom prst="roundRect">
                <a:avLst>
                  <a:gd name="adj" fmla="val 16667"/>
                </a:avLst>
              </a:prstGeom>
              <a:solidFill>
                <a:srgbClr val="FFFFFF"/>
              </a:solidFill>
              <a:ln w="12600">
                <a:solidFill>
                  <a:srgbClr val="0066CC"/>
                </a:solidFill>
                <a:miter lim="800000"/>
                <a:headEnd/>
                <a:tailEnd/>
              </a:ln>
            </p:spPr>
            <p:txBody>
              <a:bodyPr wrap="none" anchor="ctr"/>
              <a:lstStyle/>
              <a:p>
                <a:endParaRPr lang="en-US"/>
              </a:p>
            </p:txBody>
          </p:sp>
          <p:pic>
            <p:nvPicPr>
              <p:cNvPr id="43" name="Picture 9">
                <a:hlinkClick r:id="rId2"/>
              </p:cNvPr>
              <p:cNvPicPr>
                <a:picLocks noChangeAspect="1" noChangeArrowheads="1"/>
              </p:cNvPicPr>
              <p:nvPr/>
            </p:nvPicPr>
            <p:blipFill>
              <a:blip r:embed="rId3" cstate="print"/>
              <a:srcRect/>
              <a:stretch>
                <a:fillRect/>
              </a:stretch>
            </p:blipFill>
            <p:spPr bwMode="auto">
              <a:xfrm>
                <a:off x="1678" y="2949"/>
                <a:ext cx="265" cy="258"/>
              </a:xfrm>
              <a:prstGeom prst="rect">
                <a:avLst/>
              </a:prstGeom>
              <a:solidFill>
                <a:srgbClr val="B2D0E4"/>
              </a:solidFill>
              <a:ln w="9525">
                <a:noFill/>
                <a:round/>
                <a:headEnd/>
                <a:tailEnd/>
              </a:ln>
            </p:spPr>
          </p:pic>
        </p:grpSp>
        <p:sp>
          <p:nvSpPr>
            <p:cNvPr id="11" name="Freeform 10"/>
            <p:cNvSpPr>
              <a:spLocks/>
            </p:cNvSpPr>
            <p:nvPr/>
          </p:nvSpPr>
          <p:spPr bwMode="auto">
            <a:xfrm>
              <a:off x="7001577" y="3069342"/>
              <a:ext cx="320418" cy="2185765"/>
            </a:xfrm>
            <a:custGeom>
              <a:avLst/>
              <a:gdLst>
                <a:gd name="T0" fmla="*/ 2147483647 w 222"/>
                <a:gd name="T1" fmla="*/ 0 h 836"/>
                <a:gd name="T2" fmla="*/ 2147483647 w 222"/>
                <a:gd name="T3" fmla="*/ 2147483647 h 836"/>
                <a:gd name="T4" fmla="*/ 0 w 222"/>
                <a:gd name="T5" fmla="*/ 2147483647 h 836"/>
                <a:gd name="T6" fmla="*/ 0 60000 65536"/>
                <a:gd name="T7" fmla="*/ 0 60000 65536"/>
                <a:gd name="T8" fmla="*/ 0 60000 65536"/>
                <a:gd name="T9" fmla="*/ 0 w 222"/>
                <a:gd name="T10" fmla="*/ 0 h 836"/>
                <a:gd name="T11" fmla="*/ 222 w 222"/>
                <a:gd name="T12" fmla="*/ 836 h 836"/>
              </a:gdLst>
              <a:ahLst/>
              <a:cxnLst>
                <a:cxn ang="T6">
                  <a:pos x="T0" y="T1"/>
                </a:cxn>
                <a:cxn ang="T7">
                  <a:pos x="T2" y="T3"/>
                </a:cxn>
                <a:cxn ang="T8">
                  <a:pos x="T4" y="T5"/>
                </a:cxn>
              </a:cxnLst>
              <a:rect l="T9" t="T10" r="T11" b="T12"/>
              <a:pathLst>
                <a:path w="222" h="836">
                  <a:moveTo>
                    <a:pt x="216" y="0"/>
                  </a:moveTo>
                  <a:lnTo>
                    <a:pt x="222" y="836"/>
                  </a:lnTo>
                  <a:lnTo>
                    <a:pt x="0" y="836"/>
                  </a:lnTo>
                </a:path>
              </a:pathLst>
            </a:custGeom>
            <a:noFill/>
            <a:ln w="38160">
              <a:solidFill>
                <a:srgbClr val="993366"/>
              </a:solidFill>
              <a:round/>
              <a:headEnd type="triangle" w="med" len="med"/>
              <a:tailEnd type="triangle" w="med" len="med"/>
            </a:ln>
          </p:spPr>
          <p:txBody>
            <a:bodyPr wrap="none" anchor="ctr"/>
            <a:lstStyle/>
            <a:p>
              <a:endParaRPr lang="en-US"/>
            </a:p>
          </p:txBody>
        </p:sp>
        <p:sp>
          <p:nvSpPr>
            <p:cNvPr id="12" name="AutoShape 11"/>
            <p:cNvSpPr>
              <a:spLocks noChangeArrowheads="1"/>
            </p:cNvSpPr>
            <p:nvPr/>
          </p:nvSpPr>
          <p:spPr bwMode="auto">
            <a:xfrm>
              <a:off x="4993624" y="4139457"/>
              <a:ext cx="755652" cy="610606"/>
            </a:xfrm>
            <a:prstGeom prst="roundRect">
              <a:avLst>
                <a:gd name="adj" fmla="val 16667"/>
              </a:avLst>
            </a:prstGeom>
            <a:solidFill>
              <a:srgbClr val="CCFFCC">
                <a:alpha val="70195"/>
              </a:srgbClr>
            </a:solidFill>
            <a:ln w="12600">
              <a:solidFill>
                <a:srgbClr val="0066CC"/>
              </a:solidFill>
              <a:miter lim="800000"/>
              <a:headEnd/>
              <a:tailEnd/>
            </a:ln>
          </p:spPr>
          <p:txBody>
            <a:bodyPr wrap="none" anchor="ctr"/>
            <a:lstStyle/>
            <a:p>
              <a:endParaRPr lang="en-US"/>
            </a:p>
          </p:txBody>
        </p:sp>
        <p:pic>
          <p:nvPicPr>
            <p:cNvPr id="13" name="Picture 12">
              <a:hlinkClick r:id="rId2"/>
            </p:cNvPr>
            <p:cNvPicPr>
              <a:picLocks noChangeAspect="1" noChangeArrowheads="1"/>
            </p:cNvPicPr>
            <p:nvPr/>
          </p:nvPicPr>
          <p:blipFill>
            <a:blip r:embed="rId3" cstate="print"/>
            <a:srcRect/>
            <a:stretch>
              <a:fillRect/>
            </a:stretch>
          </p:blipFill>
          <p:spPr bwMode="auto">
            <a:xfrm>
              <a:off x="5188545" y="4180854"/>
              <a:ext cx="353795" cy="534022"/>
            </a:xfrm>
            <a:prstGeom prst="rect">
              <a:avLst/>
            </a:prstGeom>
            <a:solidFill>
              <a:srgbClr val="B2D0E4"/>
            </a:solidFill>
            <a:ln w="9525">
              <a:noFill/>
              <a:round/>
              <a:headEnd/>
              <a:tailEnd/>
            </a:ln>
          </p:spPr>
        </p:pic>
        <p:sp>
          <p:nvSpPr>
            <p:cNvPr id="14" name="AutoShape 13"/>
            <p:cNvSpPr>
              <a:spLocks noChangeArrowheads="1"/>
            </p:cNvSpPr>
            <p:nvPr/>
          </p:nvSpPr>
          <p:spPr bwMode="auto">
            <a:xfrm>
              <a:off x="6291317" y="4151876"/>
              <a:ext cx="755652" cy="610606"/>
            </a:xfrm>
            <a:prstGeom prst="roundRect">
              <a:avLst>
                <a:gd name="adj" fmla="val 16667"/>
              </a:avLst>
            </a:prstGeom>
            <a:solidFill>
              <a:srgbClr val="CC99FF">
                <a:alpha val="70195"/>
              </a:srgbClr>
            </a:solidFill>
            <a:ln w="12600">
              <a:solidFill>
                <a:srgbClr val="0066CC"/>
              </a:solidFill>
              <a:miter lim="800000"/>
              <a:headEnd/>
              <a:tailEnd/>
            </a:ln>
          </p:spPr>
          <p:txBody>
            <a:bodyPr wrap="none" anchor="ctr"/>
            <a:lstStyle/>
            <a:p>
              <a:endParaRPr lang="en-US"/>
            </a:p>
          </p:txBody>
        </p:sp>
        <p:pic>
          <p:nvPicPr>
            <p:cNvPr id="15" name="Picture 14">
              <a:hlinkClick r:id="rId2"/>
            </p:cNvPr>
            <p:cNvPicPr>
              <a:picLocks noChangeAspect="1" noChangeArrowheads="1"/>
            </p:cNvPicPr>
            <p:nvPr/>
          </p:nvPicPr>
          <p:blipFill>
            <a:blip r:embed="rId3" cstate="print"/>
            <a:srcRect/>
            <a:stretch>
              <a:fillRect/>
            </a:stretch>
          </p:blipFill>
          <p:spPr bwMode="auto">
            <a:xfrm>
              <a:off x="6486238" y="4193273"/>
              <a:ext cx="353795" cy="534022"/>
            </a:xfrm>
            <a:prstGeom prst="rect">
              <a:avLst/>
            </a:prstGeom>
            <a:solidFill>
              <a:srgbClr val="B2D0E4"/>
            </a:solidFill>
            <a:ln w="9525">
              <a:noFill/>
              <a:round/>
              <a:headEnd/>
              <a:tailEnd/>
            </a:ln>
          </p:spPr>
        </p:pic>
        <p:sp>
          <p:nvSpPr>
            <p:cNvPr id="16" name="AutoShape 15"/>
            <p:cNvSpPr>
              <a:spLocks noChangeArrowheads="1"/>
            </p:cNvSpPr>
            <p:nvPr/>
          </p:nvSpPr>
          <p:spPr bwMode="auto">
            <a:xfrm>
              <a:off x="7653093" y="4164295"/>
              <a:ext cx="755652" cy="610606"/>
            </a:xfrm>
            <a:prstGeom prst="roundRect">
              <a:avLst>
                <a:gd name="adj" fmla="val 16667"/>
              </a:avLst>
            </a:prstGeom>
            <a:solidFill>
              <a:srgbClr val="FF99CC">
                <a:alpha val="70195"/>
              </a:srgbClr>
            </a:solidFill>
            <a:ln w="12600">
              <a:solidFill>
                <a:srgbClr val="0066CC"/>
              </a:solidFill>
              <a:miter lim="800000"/>
              <a:headEnd/>
              <a:tailEnd/>
            </a:ln>
          </p:spPr>
          <p:txBody>
            <a:bodyPr wrap="none" anchor="ctr"/>
            <a:lstStyle/>
            <a:p>
              <a:endParaRPr lang="en-US"/>
            </a:p>
          </p:txBody>
        </p:sp>
        <p:pic>
          <p:nvPicPr>
            <p:cNvPr id="17" name="Picture 16">
              <a:hlinkClick r:id="rId2"/>
            </p:cNvPr>
            <p:cNvPicPr>
              <a:picLocks noChangeAspect="1" noChangeArrowheads="1"/>
            </p:cNvPicPr>
            <p:nvPr/>
          </p:nvPicPr>
          <p:blipFill>
            <a:blip r:embed="rId3" cstate="print"/>
            <a:srcRect/>
            <a:stretch>
              <a:fillRect/>
            </a:stretch>
          </p:blipFill>
          <p:spPr bwMode="auto">
            <a:xfrm>
              <a:off x="7848014" y="4205692"/>
              <a:ext cx="353795" cy="534022"/>
            </a:xfrm>
            <a:prstGeom prst="rect">
              <a:avLst/>
            </a:prstGeom>
            <a:solidFill>
              <a:srgbClr val="B2D0E4"/>
            </a:solidFill>
            <a:ln w="9525">
              <a:noFill/>
              <a:round/>
              <a:headEnd/>
              <a:tailEnd/>
            </a:ln>
          </p:spPr>
        </p:pic>
        <p:sp>
          <p:nvSpPr>
            <p:cNvPr id="18" name="Freeform 17"/>
            <p:cNvSpPr>
              <a:spLocks noChangeArrowheads="1"/>
            </p:cNvSpPr>
            <p:nvPr/>
          </p:nvSpPr>
          <p:spPr bwMode="auto">
            <a:xfrm>
              <a:off x="5384801" y="4750063"/>
              <a:ext cx="897170" cy="600257"/>
            </a:xfrm>
            <a:custGeom>
              <a:avLst/>
              <a:gdLst>
                <a:gd name="T0" fmla="*/ 0 w 402"/>
                <a:gd name="T1" fmla="*/ 0 h 222"/>
                <a:gd name="T2" fmla="*/ 0 w 402"/>
                <a:gd name="T3" fmla="*/ 2147483647 h 222"/>
                <a:gd name="T4" fmla="*/ 2147483647 w 402"/>
                <a:gd name="T5" fmla="*/ 2147483647 h 222"/>
                <a:gd name="T6" fmla="*/ 0 60000 65536"/>
                <a:gd name="T7" fmla="*/ 0 60000 65536"/>
                <a:gd name="T8" fmla="*/ 0 60000 65536"/>
                <a:gd name="T9" fmla="*/ 0 w 402"/>
                <a:gd name="T10" fmla="*/ 0 h 222"/>
                <a:gd name="T11" fmla="*/ 402 w 402"/>
                <a:gd name="T12" fmla="*/ 222 h 222"/>
              </a:gdLst>
              <a:ahLst/>
              <a:cxnLst>
                <a:cxn ang="T6">
                  <a:pos x="T0" y="T1"/>
                </a:cxn>
                <a:cxn ang="T7">
                  <a:pos x="T2" y="T3"/>
                </a:cxn>
                <a:cxn ang="T8">
                  <a:pos x="T4" y="T5"/>
                </a:cxn>
              </a:cxnLst>
              <a:rect l="T9" t="T10" r="T11" b="T12"/>
              <a:pathLst>
                <a:path w="402" h="222">
                  <a:moveTo>
                    <a:pt x="0" y="0"/>
                  </a:moveTo>
                  <a:lnTo>
                    <a:pt x="0" y="222"/>
                  </a:lnTo>
                  <a:lnTo>
                    <a:pt x="402" y="222"/>
                  </a:lnTo>
                </a:path>
              </a:pathLst>
            </a:custGeom>
            <a:noFill/>
            <a:ln w="38160">
              <a:solidFill>
                <a:srgbClr val="808080"/>
              </a:solidFill>
              <a:prstDash val="sysDot"/>
              <a:round/>
              <a:headEnd/>
              <a:tailEnd/>
            </a:ln>
          </p:spPr>
          <p:txBody>
            <a:bodyPr wrap="none" anchor="ctr"/>
            <a:lstStyle/>
            <a:p>
              <a:endParaRPr lang="en-US"/>
            </a:p>
          </p:txBody>
        </p:sp>
        <p:sp>
          <p:nvSpPr>
            <p:cNvPr id="19" name="Freeform 18"/>
            <p:cNvSpPr>
              <a:spLocks noChangeArrowheads="1"/>
            </p:cNvSpPr>
            <p:nvPr/>
          </p:nvSpPr>
          <p:spPr bwMode="auto">
            <a:xfrm flipH="1">
              <a:off x="7034954" y="4750063"/>
              <a:ext cx="1001306" cy="600257"/>
            </a:xfrm>
            <a:custGeom>
              <a:avLst/>
              <a:gdLst>
                <a:gd name="T0" fmla="*/ 0 w 402"/>
                <a:gd name="T1" fmla="*/ 0 h 222"/>
                <a:gd name="T2" fmla="*/ 0 w 402"/>
                <a:gd name="T3" fmla="*/ 2147483647 h 222"/>
                <a:gd name="T4" fmla="*/ 2147483647 w 402"/>
                <a:gd name="T5" fmla="*/ 2147483647 h 222"/>
                <a:gd name="T6" fmla="*/ 0 60000 65536"/>
                <a:gd name="T7" fmla="*/ 0 60000 65536"/>
                <a:gd name="T8" fmla="*/ 0 60000 65536"/>
                <a:gd name="T9" fmla="*/ 0 w 402"/>
                <a:gd name="T10" fmla="*/ 0 h 222"/>
                <a:gd name="T11" fmla="*/ 402 w 402"/>
                <a:gd name="T12" fmla="*/ 222 h 222"/>
              </a:gdLst>
              <a:ahLst/>
              <a:cxnLst>
                <a:cxn ang="T6">
                  <a:pos x="T0" y="T1"/>
                </a:cxn>
                <a:cxn ang="T7">
                  <a:pos x="T2" y="T3"/>
                </a:cxn>
                <a:cxn ang="T8">
                  <a:pos x="T4" y="T5"/>
                </a:cxn>
              </a:cxnLst>
              <a:rect l="T9" t="T10" r="T11" b="T12"/>
              <a:pathLst>
                <a:path w="402" h="222">
                  <a:moveTo>
                    <a:pt x="0" y="0"/>
                  </a:moveTo>
                  <a:lnTo>
                    <a:pt x="0" y="222"/>
                  </a:lnTo>
                  <a:lnTo>
                    <a:pt x="402" y="222"/>
                  </a:lnTo>
                </a:path>
              </a:pathLst>
            </a:custGeom>
            <a:noFill/>
            <a:ln w="38160">
              <a:solidFill>
                <a:srgbClr val="808080"/>
              </a:solidFill>
              <a:prstDash val="sysDot"/>
              <a:round/>
              <a:headEnd/>
              <a:tailEnd/>
            </a:ln>
          </p:spPr>
          <p:txBody>
            <a:bodyPr wrap="none" anchor="ctr"/>
            <a:lstStyle/>
            <a:p>
              <a:endParaRPr lang="en-US"/>
            </a:p>
          </p:txBody>
        </p:sp>
        <p:sp>
          <p:nvSpPr>
            <p:cNvPr id="20" name="Freeform 19"/>
            <p:cNvSpPr>
              <a:spLocks noChangeArrowheads="1"/>
            </p:cNvSpPr>
            <p:nvPr/>
          </p:nvSpPr>
          <p:spPr bwMode="auto">
            <a:xfrm flipH="1">
              <a:off x="6650452" y="4774901"/>
              <a:ext cx="37382" cy="287710"/>
            </a:xfrm>
            <a:custGeom>
              <a:avLst/>
              <a:gdLst>
                <a:gd name="T0" fmla="*/ 0 w 1"/>
                <a:gd name="T1" fmla="*/ 0 h 222"/>
                <a:gd name="T2" fmla="*/ 0 w 1"/>
                <a:gd name="T3" fmla="*/ 2147483647 h 222"/>
                <a:gd name="T4" fmla="*/ 0 60000 65536"/>
                <a:gd name="T5" fmla="*/ 0 60000 65536"/>
                <a:gd name="T6" fmla="*/ 0 w 1"/>
                <a:gd name="T7" fmla="*/ 0 h 222"/>
                <a:gd name="T8" fmla="*/ 1 w 1"/>
                <a:gd name="T9" fmla="*/ 222 h 222"/>
              </a:gdLst>
              <a:ahLst/>
              <a:cxnLst>
                <a:cxn ang="T4">
                  <a:pos x="T0" y="T1"/>
                </a:cxn>
                <a:cxn ang="T5">
                  <a:pos x="T2" y="T3"/>
                </a:cxn>
              </a:cxnLst>
              <a:rect l="T6" t="T7" r="T8" b="T9"/>
              <a:pathLst>
                <a:path w="1" h="222">
                  <a:moveTo>
                    <a:pt x="0" y="0"/>
                  </a:moveTo>
                  <a:lnTo>
                    <a:pt x="0" y="222"/>
                  </a:lnTo>
                </a:path>
              </a:pathLst>
            </a:custGeom>
            <a:noFill/>
            <a:ln w="38160">
              <a:solidFill>
                <a:srgbClr val="808080"/>
              </a:solidFill>
              <a:prstDash val="sysDot"/>
              <a:round/>
              <a:headEnd/>
              <a:tailEnd/>
            </a:ln>
          </p:spPr>
          <p:txBody>
            <a:bodyPr wrap="none" anchor="ctr"/>
            <a:lstStyle/>
            <a:p>
              <a:endParaRPr lang="en-US"/>
            </a:p>
          </p:txBody>
        </p:sp>
        <p:sp>
          <p:nvSpPr>
            <p:cNvPr id="21" name="Text Box 20"/>
            <p:cNvSpPr txBox="1">
              <a:spLocks noChangeArrowheads="1"/>
            </p:cNvSpPr>
            <p:nvPr/>
          </p:nvSpPr>
          <p:spPr bwMode="auto">
            <a:xfrm>
              <a:off x="4970928" y="4387839"/>
              <a:ext cx="248324" cy="422250"/>
            </a:xfrm>
            <a:prstGeom prst="rect">
              <a:avLst/>
            </a:prstGeom>
            <a:noFill/>
            <a:ln w="9525">
              <a:noFill/>
              <a:round/>
              <a:headEnd/>
              <a:tailEnd/>
            </a:ln>
          </p:spPr>
          <p:txBody>
            <a:bodyPr wrap="none" lIns="45720" tIns="46800" rIns="45720" bIns="46800" anchorCtr="1">
              <a:spAutoFit/>
            </a:bodyPr>
            <a:lstStyle/>
            <a:p>
              <a:pPr algn="ct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VF</a:t>
              </a:r>
            </a:p>
          </p:txBody>
        </p:sp>
        <p:sp>
          <p:nvSpPr>
            <p:cNvPr id="22" name="Text Box 21"/>
            <p:cNvSpPr txBox="1">
              <a:spLocks noChangeArrowheads="1"/>
            </p:cNvSpPr>
            <p:nvPr/>
          </p:nvSpPr>
          <p:spPr bwMode="auto">
            <a:xfrm>
              <a:off x="6268621" y="4412678"/>
              <a:ext cx="248324" cy="422250"/>
            </a:xfrm>
            <a:prstGeom prst="rect">
              <a:avLst/>
            </a:prstGeom>
            <a:noFill/>
            <a:ln w="9525">
              <a:noFill/>
              <a:round/>
              <a:headEnd/>
              <a:tailEnd/>
            </a:ln>
          </p:spPr>
          <p:txBody>
            <a:bodyPr wrap="none" lIns="45720" tIns="46800" rIns="45720" bIns="46800" anchorCtr="1">
              <a:spAutoFit/>
            </a:bodyPr>
            <a:lstStyle/>
            <a:p>
              <a:pPr algn="ct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VF</a:t>
              </a:r>
            </a:p>
          </p:txBody>
        </p:sp>
        <p:sp>
          <p:nvSpPr>
            <p:cNvPr id="23" name="Text Box 22"/>
            <p:cNvSpPr txBox="1">
              <a:spLocks noChangeArrowheads="1"/>
            </p:cNvSpPr>
            <p:nvPr/>
          </p:nvSpPr>
          <p:spPr bwMode="auto">
            <a:xfrm>
              <a:off x="7630397" y="4412678"/>
              <a:ext cx="248324" cy="422250"/>
            </a:xfrm>
            <a:prstGeom prst="rect">
              <a:avLst/>
            </a:prstGeom>
            <a:noFill/>
            <a:ln w="9525">
              <a:noFill/>
              <a:round/>
              <a:headEnd/>
              <a:tailEnd/>
            </a:ln>
          </p:spPr>
          <p:txBody>
            <a:bodyPr wrap="none" lIns="45720" tIns="46800" rIns="45720" bIns="46800" anchorCtr="1">
              <a:spAutoFit/>
            </a:bodyPr>
            <a:lstStyle/>
            <a:p>
              <a:pPr algn="ct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VF</a:t>
              </a:r>
            </a:p>
          </p:txBody>
        </p:sp>
        <p:sp>
          <p:nvSpPr>
            <p:cNvPr id="24" name="Text Box 23"/>
            <p:cNvSpPr txBox="1">
              <a:spLocks noChangeArrowheads="1"/>
            </p:cNvSpPr>
            <p:nvPr/>
          </p:nvSpPr>
          <p:spPr bwMode="auto">
            <a:xfrm>
              <a:off x="6287312" y="5306854"/>
              <a:ext cx="241648" cy="422250"/>
            </a:xfrm>
            <a:prstGeom prst="rect">
              <a:avLst/>
            </a:prstGeom>
            <a:noFill/>
            <a:ln w="9525">
              <a:noFill/>
              <a:round/>
              <a:headEnd/>
              <a:tailEnd/>
            </a:ln>
          </p:spPr>
          <p:txBody>
            <a:bodyPr wrap="none" lIns="45720" tIns="46800" rIns="45720" bIns="46800" anchorCtr="1">
              <a:spAutoFit/>
            </a:bodyPr>
            <a:lstStyle/>
            <a:p>
              <a:pPr algn="ct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PF</a:t>
              </a:r>
            </a:p>
          </p:txBody>
        </p:sp>
        <p:sp>
          <p:nvSpPr>
            <p:cNvPr id="25" name="Text Box 25"/>
            <p:cNvSpPr txBox="1">
              <a:spLocks noChangeArrowheads="1"/>
            </p:cNvSpPr>
            <p:nvPr/>
          </p:nvSpPr>
          <p:spPr bwMode="auto">
            <a:xfrm>
              <a:off x="4723595" y="5129464"/>
              <a:ext cx="926407" cy="596831"/>
            </a:xfrm>
            <a:prstGeom prst="rect">
              <a:avLst/>
            </a:prstGeom>
            <a:noFill/>
            <a:ln w="9525">
              <a:noFill/>
              <a:round/>
              <a:headEnd/>
              <a:tailEnd/>
            </a:ln>
          </p:spPr>
          <p:txBody>
            <a:bodyPr wrap="none" lIns="45720" tIns="46800" rIns="45720" bIns="46800" anchorCtr="1">
              <a:spAutoFit/>
            </a:bodyPr>
            <a:lstStyle/>
            <a:p>
              <a:pPr algn="l"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SR-IOV</a:t>
              </a:r>
            </a:p>
            <a:p>
              <a:pPr algn="l"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RDMA HCA</a:t>
              </a:r>
              <a:endParaRPr lang="en-GB" sz="1200" b="1" dirty="0">
                <a:solidFill>
                  <a:srgbClr val="323232"/>
                </a:solidFill>
              </a:endParaRPr>
            </a:p>
          </p:txBody>
        </p:sp>
        <p:sp>
          <p:nvSpPr>
            <p:cNvPr id="26" name="AutoShape 26"/>
            <p:cNvSpPr>
              <a:spLocks noChangeArrowheads="1"/>
            </p:cNvSpPr>
            <p:nvPr/>
          </p:nvSpPr>
          <p:spPr bwMode="auto">
            <a:xfrm>
              <a:off x="7305974" y="796644"/>
              <a:ext cx="1285678" cy="1355754"/>
            </a:xfrm>
            <a:prstGeom prst="roundRect">
              <a:avLst>
                <a:gd name="adj" fmla="val 16667"/>
              </a:avLst>
            </a:prstGeom>
            <a:solidFill>
              <a:srgbClr val="CCECFF"/>
            </a:solidFill>
            <a:ln w="28440">
              <a:solidFill>
                <a:srgbClr val="0066CC"/>
              </a:solidFill>
              <a:miter lim="800000"/>
              <a:headEnd/>
              <a:tailEnd/>
            </a:ln>
          </p:spPr>
          <p:txBody>
            <a:bodyPr wrap="none" anchor="ctr"/>
            <a:lstStyle/>
            <a:p>
              <a:endParaRPr lang="en-US"/>
            </a:p>
          </p:txBody>
        </p:sp>
        <p:sp>
          <p:nvSpPr>
            <p:cNvPr id="27" name="AutoShape 27"/>
            <p:cNvSpPr>
              <a:spLocks noChangeArrowheads="1"/>
            </p:cNvSpPr>
            <p:nvPr/>
          </p:nvSpPr>
          <p:spPr bwMode="auto">
            <a:xfrm>
              <a:off x="5960218" y="784225"/>
              <a:ext cx="1285678" cy="1355754"/>
            </a:xfrm>
            <a:prstGeom prst="roundRect">
              <a:avLst>
                <a:gd name="adj" fmla="val 16667"/>
              </a:avLst>
            </a:prstGeom>
            <a:solidFill>
              <a:srgbClr val="323232"/>
            </a:solidFill>
            <a:ln w="28440">
              <a:solidFill>
                <a:srgbClr val="0066CC"/>
              </a:solidFill>
              <a:miter lim="800000"/>
              <a:headEnd/>
              <a:tailEnd/>
            </a:ln>
          </p:spPr>
          <p:txBody>
            <a:bodyPr wrap="none" anchor="ctr"/>
            <a:lstStyle/>
            <a:p>
              <a:endParaRPr lang="en-US"/>
            </a:p>
          </p:txBody>
        </p:sp>
        <p:sp>
          <p:nvSpPr>
            <p:cNvPr id="28" name="AutoShape 28"/>
            <p:cNvSpPr>
              <a:spLocks noChangeArrowheads="1"/>
            </p:cNvSpPr>
            <p:nvPr/>
          </p:nvSpPr>
          <p:spPr bwMode="auto">
            <a:xfrm>
              <a:off x="4630484" y="809063"/>
              <a:ext cx="1285678" cy="1355754"/>
            </a:xfrm>
            <a:prstGeom prst="roundRect">
              <a:avLst>
                <a:gd name="adj" fmla="val 16667"/>
              </a:avLst>
            </a:prstGeom>
            <a:solidFill>
              <a:srgbClr val="CCFFCC"/>
            </a:solidFill>
            <a:ln w="28440">
              <a:solidFill>
                <a:srgbClr val="0066CC"/>
              </a:solidFill>
              <a:miter lim="800000"/>
              <a:headEnd/>
              <a:tailEnd/>
            </a:ln>
          </p:spPr>
          <p:txBody>
            <a:bodyPr wrap="none" anchor="ctr"/>
            <a:lstStyle/>
            <a:p>
              <a:endParaRPr lang="en-US"/>
            </a:p>
          </p:txBody>
        </p:sp>
        <p:sp>
          <p:nvSpPr>
            <p:cNvPr id="29" name="AutoShape 29"/>
            <p:cNvSpPr>
              <a:spLocks noChangeArrowheads="1"/>
            </p:cNvSpPr>
            <p:nvPr/>
          </p:nvSpPr>
          <p:spPr bwMode="auto">
            <a:xfrm>
              <a:off x="4638494" y="796644"/>
              <a:ext cx="1285678" cy="1355754"/>
            </a:xfrm>
            <a:prstGeom prst="roundRect">
              <a:avLst>
                <a:gd name="adj" fmla="val 16667"/>
              </a:avLst>
            </a:prstGeom>
            <a:solidFill>
              <a:srgbClr val="CCFFCC">
                <a:alpha val="70195"/>
              </a:srgbClr>
            </a:solidFill>
            <a:ln w="28440">
              <a:solidFill>
                <a:srgbClr val="0066CC"/>
              </a:solidFill>
              <a:miter lim="800000"/>
              <a:headEnd/>
              <a:tailEnd/>
            </a:ln>
          </p:spPr>
          <p:txBody>
            <a:bodyPr wrap="none" anchor="ctr"/>
            <a:lstStyle/>
            <a:p>
              <a:endParaRPr lang="en-US"/>
            </a:p>
          </p:txBody>
        </p:sp>
        <p:sp>
          <p:nvSpPr>
            <p:cNvPr id="30" name="Text Box 30"/>
            <p:cNvSpPr txBox="1">
              <a:spLocks noChangeArrowheads="1"/>
            </p:cNvSpPr>
            <p:nvPr/>
          </p:nvSpPr>
          <p:spPr bwMode="auto">
            <a:xfrm>
              <a:off x="4853237" y="744670"/>
              <a:ext cx="834421" cy="471926"/>
            </a:xfrm>
            <a:prstGeom prst="rect">
              <a:avLst/>
            </a:prstGeom>
            <a:noFill/>
            <a:ln w="9525">
              <a:noFill/>
              <a:round/>
              <a:headEnd/>
              <a:tailEnd/>
            </a:ln>
          </p:spPr>
          <p:txBody>
            <a:bodyPr wrap="none" lIns="90000" tIns="46800" rIns="90000" bIns="46800">
              <a:spAutoFit/>
            </a:bodyP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6D7173"/>
                  </a:solidFill>
                </a:rPr>
                <a:t>Guest OS</a:t>
              </a:r>
            </a:p>
          </p:txBody>
        </p:sp>
        <p:sp>
          <p:nvSpPr>
            <p:cNvPr id="31" name="AutoShape 31"/>
            <p:cNvSpPr>
              <a:spLocks noChangeArrowheads="1"/>
            </p:cNvSpPr>
            <p:nvPr/>
          </p:nvSpPr>
          <p:spPr bwMode="auto">
            <a:xfrm>
              <a:off x="4680858" y="1752599"/>
              <a:ext cx="1197428" cy="326573"/>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RDMA HCA</a:t>
              </a:r>
              <a:br>
                <a:rPr lang="en-GB" sz="1200" b="1" dirty="0" smtClean="0">
                  <a:solidFill>
                    <a:srgbClr val="323232"/>
                  </a:solidFill>
                </a:rPr>
              </a:br>
              <a:r>
                <a:rPr lang="en-GB" sz="1200" b="1" dirty="0" smtClean="0">
                  <a:solidFill>
                    <a:srgbClr val="323232"/>
                  </a:solidFill>
                </a:rPr>
                <a:t>VF Driver</a:t>
              </a:r>
              <a:endParaRPr lang="en-GB" sz="1200" b="1" dirty="0">
                <a:solidFill>
                  <a:srgbClr val="323232"/>
                </a:solidFill>
              </a:endParaRPr>
            </a:p>
          </p:txBody>
        </p:sp>
        <p:sp>
          <p:nvSpPr>
            <p:cNvPr id="32" name="AutoShape 32"/>
            <p:cNvSpPr>
              <a:spLocks noChangeArrowheads="1"/>
            </p:cNvSpPr>
            <p:nvPr/>
          </p:nvSpPr>
          <p:spPr bwMode="auto">
            <a:xfrm>
              <a:off x="5968229" y="796644"/>
              <a:ext cx="1285678" cy="1355754"/>
            </a:xfrm>
            <a:prstGeom prst="roundRect">
              <a:avLst>
                <a:gd name="adj" fmla="val 16667"/>
              </a:avLst>
            </a:prstGeom>
            <a:solidFill>
              <a:srgbClr val="CC99FF">
                <a:alpha val="70195"/>
              </a:srgbClr>
            </a:solidFill>
            <a:ln w="28440">
              <a:solidFill>
                <a:srgbClr val="0066CC"/>
              </a:solidFill>
              <a:miter lim="800000"/>
              <a:headEnd/>
              <a:tailEnd/>
            </a:ln>
          </p:spPr>
          <p:txBody>
            <a:bodyPr wrap="none" anchor="ctr"/>
            <a:lstStyle/>
            <a:p>
              <a:endParaRPr lang="en-US"/>
            </a:p>
          </p:txBody>
        </p:sp>
        <p:sp>
          <p:nvSpPr>
            <p:cNvPr id="33" name="Text Box 33"/>
            <p:cNvSpPr txBox="1">
              <a:spLocks noChangeArrowheads="1"/>
            </p:cNvSpPr>
            <p:nvPr/>
          </p:nvSpPr>
          <p:spPr bwMode="auto">
            <a:xfrm>
              <a:off x="6193857" y="744671"/>
              <a:ext cx="834421" cy="471926"/>
            </a:xfrm>
            <a:prstGeom prst="rect">
              <a:avLst/>
            </a:prstGeom>
            <a:noFill/>
            <a:ln w="9525">
              <a:noFill/>
              <a:round/>
              <a:headEnd/>
              <a:tailEnd/>
            </a:ln>
          </p:spPr>
          <p:txBody>
            <a:bodyPr wrap="none" lIns="90000" tIns="46800" rIns="90000" bIns="46800">
              <a:spAutoFit/>
            </a:bodyP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6D7173"/>
                  </a:solidFill>
                </a:rPr>
                <a:t>Guest OS</a:t>
              </a:r>
            </a:p>
          </p:txBody>
        </p:sp>
        <p:sp>
          <p:nvSpPr>
            <p:cNvPr id="35" name="AutoShape 35"/>
            <p:cNvSpPr>
              <a:spLocks noChangeArrowheads="1"/>
            </p:cNvSpPr>
            <p:nvPr/>
          </p:nvSpPr>
          <p:spPr bwMode="auto">
            <a:xfrm>
              <a:off x="7321995" y="796644"/>
              <a:ext cx="1285678" cy="1355754"/>
            </a:xfrm>
            <a:prstGeom prst="roundRect">
              <a:avLst>
                <a:gd name="adj" fmla="val 16667"/>
              </a:avLst>
            </a:prstGeom>
            <a:solidFill>
              <a:srgbClr val="FF99CC">
                <a:alpha val="70195"/>
              </a:srgbClr>
            </a:solidFill>
            <a:ln w="28440">
              <a:solidFill>
                <a:srgbClr val="0066CC"/>
              </a:solidFill>
              <a:miter lim="800000"/>
              <a:headEnd/>
              <a:tailEnd/>
            </a:ln>
          </p:spPr>
          <p:txBody>
            <a:bodyPr wrap="none" anchor="ctr"/>
            <a:lstStyle/>
            <a:p>
              <a:endParaRPr lang="en-US"/>
            </a:p>
          </p:txBody>
        </p:sp>
        <p:sp>
          <p:nvSpPr>
            <p:cNvPr id="36" name="Text Box 36"/>
            <p:cNvSpPr txBox="1">
              <a:spLocks noChangeArrowheads="1"/>
            </p:cNvSpPr>
            <p:nvPr/>
          </p:nvSpPr>
          <p:spPr bwMode="auto">
            <a:xfrm>
              <a:off x="7531602" y="755553"/>
              <a:ext cx="834421" cy="471926"/>
            </a:xfrm>
            <a:prstGeom prst="rect">
              <a:avLst/>
            </a:prstGeom>
            <a:noFill/>
            <a:ln w="9525">
              <a:noFill/>
              <a:round/>
              <a:headEnd/>
              <a:tailEnd/>
            </a:ln>
          </p:spPr>
          <p:txBody>
            <a:bodyPr wrap="none" lIns="90000" tIns="46800" rIns="90000" bIns="46800">
              <a:spAutoFit/>
            </a:bodyP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6D7173"/>
                  </a:solidFill>
                </a:rPr>
                <a:t>Guest OS</a:t>
              </a:r>
            </a:p>
          </p:txBody>
        </p:sp>
        <p:sp>
          <p:nvSpPr>
            <p:cNvPr id="38" name="Text Box 38"/>
            <p:cNvSpPr txBox="1">
              <a:spLocks noChangeArrowheads="1"/>
            </p:cNvSpPr>
            <p:nvPr/>
          </p:nvSpPr>
          <p:spPr bwMode="auto">
            <a:xfrm>
              <a:off x="5597304" y="2535320"/>
              <a:ext cx="883819" cy="722379"/>
            </a:xfrm>
            <a:prstGeom prst="rect">
              <a:avLst/>
            </a:prstGeom>
            <a:noFill/>
            <a:ln w="9525">
              <a:noFill/>
              <a:round/>
              <a:headEnd/>
              <a:tailEnd/>
            </a:ln>
          </p:spPr>
          <p:txBody>
            <a:bodyPr wrap="none" lIns="45720" tIns="46800" rIns="45720" bIns="46800" anchorCtr="1">
              <a:spAutoFit/>
            </a:bodyPr>
            <a:lstStyle/>
            <a:p>
              <a:pP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Virtualization</a:t>
              </a:r>
            </a:p>
            <a:p>
              <a:pP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323232"/>
                  </a:solidFill>
                </a:rPr>
                <a:t>Layer</a:t>
              </a:r>
            </a:p>
          </p:txBody>
        </p:sp>
        <p:sp>
          <p:nvSpPr>
            <p:cNvPr id="39" name="Line 39"/>
            <p:cNvSpPr>
              <a:spLocks noChangeShapeType="1"/>
            </p:cNvSpPr>
            <p:nvPr/>
          </p:nvSpPr>
          <p:spPr bwMode="auto">
            <a:xfrm>
              <a:off x="5377543" y="2133599"/>
              <a:ext cx="11603" cy="2028625"/>
            </a:xfrm>
            <a:prstGeom prst="line">
              <a:avLst/>
            </a:prstGeom>
            <a:noFill/>
            <a:ln w="38160">
              <a:solidFill>
                <a:srgbClr val="993366"/>
              </a:solidFill>
              <a:miter lim="800000"/>
              <a:headEnd type="triangle" w="med" len="med"/>
              <a:tailEnd type="triangle" w="med" len="med"/>
            </a:ln>
          </p:spPr>
          <p:txBody>
            <a:bodyPr/>
            <a:lstStyle/>
            <a:p>
              <a:endParaRPr lang="en-US"/>
            </a:p>
          </p:txBody>
        </p:sp>
        <p:sp>
          <p:nvSpPr>
            <p:cNvPr id="40" name="Line 40"/>
            <p:cNvSpPr>
              <a:spLocks noChangeShapeType="1"/>
            </p:cNvSpPr>
            <p:nvPr/>
          </p:nvSpPr>
          <p:spPr bwMode="auto">
            <a:xfrm flipH="1">
              <a:off x="6649325" y="2155371"/>
              <a:ext cx="12732" cy="2006853"/>
            </a:xfrm>
            <a:prstGeom prst="line">
              <a:avLst/>
            </a:prstGeom>
            <a:noFill/>
            <a:ln w="38160">
              <a:solidFill>
                <a:srgbClr val="993366"/>
              </a:solidFill>
              <a:miter lim="800000"/>
              <a:headEnd type="triangle" w="med" len="med"/>
              <a:tailEnd type="triangle" w="med" len="med"/>
            </a:ln>
          </p:spPr>
          <p:txBody>
            <a:bodyPr/>
            <a:lstStyle/>
            <a:p>
              <a:endParaRPr lang="en-US"/>
            </a:p>
          </p:txBody>
        </p:sp>
        <p:sp>
          <p:nvSpPr>
            <p:cNvPr id="41" name="Line 41"/>
            <p:cNvSpPr>
              <a:spLocks noChangeShapeType="1"/>
            </p:cNvSpPr>
            <p:nvPr/>
          </p:nvSpPr>
          <p:spPr bwMode="auto">
            <a:xfrm flipH="1">
              <a:off x="8028249" y="2166257"/>
              <a:ext cx="5408" cy="1995968"/>
            </a:xfrm>
            <a:prstGeom prst="line">
              <a:avLst/>
            </a:prstGeom>
            <a:noFill/>
            <a:ln w="38160">
              <a:solidFill>
                <a:srgbClr val="993366"/>
              </a:solidFill>
              <a:miter lim="800000"/>
              <a:headEnd type="triangle" w="med" len="med"/>
              <a:tailEnd type="triangle" w="med" len="med"/>
            </a:ln>
          </p:spPr>
          <p:txBody>
            <a:bodyPr/>
            <a:lstStyle/>
            <a:p>
              <a:endParaRPr lang="en-US"/>
            </a:p>
          </p:txBody>
        </p:sp>
        <p:pic>
          <p:nvPicPr>
            <p:cNvPr id="48" name="Picture 2" descr="OFED Block Diagram"/>
            <p:cNvPicPr>
              <a:picLocks noChangeAspect="1" noChangeArrowheads="1"/>
            </p:cNvPicPr>
            <p:nvPr/>
          </p:nvPicPr>
          <p:blipFill>
            <a:blip r:embed="rId4" cstate="print"/>
            <a:srcRect/>
            <a:stretch>
              <a:fillRect/>
            </a:stretch>
          </p:blipFill>
          <p:spPr bwMode="auto">
            <a:xfrm>
              <a:off x="4659056" y="1010607"/>
              <a:ext cx="1279525" cy="718861"/>
            </a:xfrm>
            <a:prstGeom prst="rect">
              <a:avLst/>
            </a:prstGeom>
            <a:noFill/>
            <a:ln>
              <a:solidFill>
                <a:schemeClr val="accent1"/>
              </a:solidFill>
            </a:ln>
          </p:spPr>
        </p:pic>
        <p:sp>
          <p:nvSpPr>
            <p:cNvPr id="49" name="TextBox 48"/>
            <p:cNvSpPr txBox="1"/>
            <p:nvPr/>
          </p:nvSpPr>
          <p:spPr>
            <a:xfrm>
              <a:off x="4735257" y="1121229"/>
              <a:ext cx="1077686" cy="584775"/>
            </a:xfrm>
            <a:prstGeom prst="rect">
              <a:avLst/>
            </a:prstGeom>
            <a:noFill/>
          </p:spPr>
          <p:txBody>
            <a:bodyPr wrap="square" rtlCol="0">
              <a:spAutoFit/>
            </a:bodyPr>
            <a:lstStyle/>
            <a:p>
              <a:r>
                <a:rPr lang="en-US" sz="1600" b="1" dirty="0" smtClean="0">
                  <a:solidFill>
                    <a:srgbClr val="333333"/>
                  </a:solidFill>
                  <a:latin typeface="+mn-lt"/>
                  <a:ea typeface="+mn-ea"/>
                </a:rPr>
                <a:t>OFED Stack</a:t>
              </a:r>
            </a:p>
          </p:txBody>
        </p:sp>
        <p:pic>
          <p:nvPicPr>
            <p:cNvPr id="51" name="Picture 2" descr="OFED Block Diagram"/>
            <p:cNvPicPr>
              <a:picLocks noChangeAspect="1" noChangeArrowheads="1"/>
            </p:cNvPicPr>
            <p:nvPr/>
          </p:nvPicPr>
          <p:blipFill>
            <a:blip r:embed="rId4" cstate="print"/>
            <a:srcRect/>
            <a:stretch>
              <a:fillRect/>
            </a:stretch>
          </p:blipFill>
          <p:spPr bwMode="auto">
            <a:xfrm>
              <a:off x="5987148" y="1010607"/>
              <a:ext cx="1279525" cy="718861"/>
            </a:xfrm>
            <a:prstGeom prst="rect">
              <a:avLst/>
            </a:prstGeom>
            <a:noFill/>
            <a:ln>
              <a:solidFill>
                <a:schemeClr val="accent1"/>
              </a:solidFill>
            </a:ln>
          </p:spPr>
        </p:pic>
        <p:sp>
          <p:nvSpPr>
            <p:cNvPr id="52" name="TextBox 51"/>
            <p:cNvSpPr txBox="1"/>
            <p:nvPr/>
          </p:nvSpPr>
          <p:spPr>
            <a:xfrm>
              <a:off x="6063349" y="1121229"/>
              <a:ext cx="1077686" cy="584775"/>
            </a:xfrm>
            <a:prstGeom prst="rect">
              <a:avLst/>
            </a:prstGeom>
            <a:noFill/>
          </p:spPr>
          <p:txBody>
            <a:bodyPr wrap="square" rtlCol="0">
              <a:spAutoFit/>
            </a:bodyPr>
            <a:lstStyle/>
            <a:p>
              <a:r>
                <a:rPr lang="en-US" sz="1600" b="1" dirty="0" smtClean="0">
                  <a:solidFill>
                    <a:srgbClr val="333333"/>
                  </a:solidFill>
                  <a:latin typeface="+mn-lt"/>
                  <a:ea typeface="+mn-ea"/>
                </a:rPr>
                <a:t>OFED Stack</a:t>
              </a:r>
            </a:p>
          </p:txBody>
        </p:sp>
        <p:pic>
          <p:nvPicPr>
            <p:cNvPr id="54" name="Picture 2" descr="OFED Block Diagram"/>
            <p:cNvPicPr>
              <a:picLocks noChangeAspect="1" noChangeArrowheads="1"/>
            </p:cNvPicPr>
            <p:nvPr/>
          </p:nvPicPr>
          <p:blipFill>
            <a:blip r:embed="rId4" cstate="print"/>
            <a:srcRect/>
            <a:stretch>
              <a:fillRect/>
            </a:stretch>
          </p:blipFill>
          <p:spPr bwMode="auto">
            <a:xfrm>
              <a:off x="7326126" y="1010607"/>
              <a:ext cx="1279525" cy="718861"/>
            </a:xfrm>
            <a:prstGeom prst="rect">
              <a:avLst/>
            </a:prstGeom>
            <a:noFill/>
            <a:ln>
              <a:solidFill>
                <a:schemeClr val="accent1"/>
              </a:solidFill>
            </a:ln>
          </p:spPr>
        </p:pic>
        <p:sp>
          <p:nvSpPr>
            <p:cNvPr id="55" name="TextBox 54"/>
            <p:cNvSpPr txBox="1"/>
            <p:nvPr/>
          </p:nvSpPr>
          <p:spPr>
            <a:xfrm>
              <a:off x="7402327" y="1121229"/>
              <a:ext cx="1077686" cy="584775"/>
            </a:xfrm>
            <a:prstGeom prst="rect">
              <a:avLst/>
            </a:prstGeom>
            <a:noFill/>
          </p:spPr>
          <p:txBody>
            <a:bodyPr wrap="square" rtlCol="0">
              <a:spAutoFit/>
            </a:bodyPr>
            <a:lstStyle/>
            <a:p>
              <a:r>
                <a:rPr lang="en-US" sz="1600" b="1" dirty="0" smtClean="0">
                  <a:solidFill>
                    <a:srgbClr val="333333"/>
                  </a:solidFill>
                  <a:latin typeface="+mn-lt"/>
                  <a:ea typeface="+mn-ea"/>
                </a:rPr>
                <a:t>OFED Stack</a:t>
              </a:r>
            </a:p>
          </p:txBody>
        </p:sp>
      </p:grpSp>
      <p:sp>
        <p:nvSpPr>
          <p:cNvPr id="53" name="AutoShape 31"/>
          <p:cNvSpPr>
            <a:spLocks noChangeArrowheads="1"/>
          </p:cNvSpPr>
          <p:nvPr/>
        </p:nvSpPr>
        <p:spPr bwMode="auto">
          <a:xfrm>
            <a:off x="6201139" y="1925340"/>
            <a:ext cx="1197428" cy="326573"/>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RDMA HCA</a:t>
            </a:r>
            <a:br>
              <a:rPr lang="en-GB" sz="1200" b="1" dirty="0" smtClean="0">
                <a:solidFill>
                  <a:srgbClr val="323232"/>
                </a:solidFill>
              </a:rPr>
            </a:br>
            <a:r>
              <a:rPr lang="en-GB" sz="1200" b="1" dirty="0" smtClean="0">
                <a:solidFill>
                  <a:srgbClr val="323232"/>
                </a:solidFill>
              </a:rPr>
              <a:t>VF Driver</a:t>
            </a:r>
            <a:endParaRPr lang="en-GB" sz="1200" b="1" dirty="0">
              <a:solidFill>
                <a:srgbClr val="323232"/>
              </a:solidFill>
            </a:endParaRPr>
          </a:p>
        </p:txBody>
      </p:sp>
      <p:sp>
        <p:nvSpPr>
          <p:cNvPr id="57" name="AutoShape 31"/>
          <p:cNvSpPr>
            <a:spLocks noChangeArrowheads="1"/>
          </p:cNvSpPr>
          <p:nvPr/>
        </p:nvSpPr>
        <p:spPr bwMode="auto">
          <a:xfrm>
            <a:off x="7554451" y="1937532"/>
            <a:ext cx="1197428" cy="326573"/>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RDMA HCA</a:t>
            </a:r>
            <a:br>
              <a:rPr lang="en-GB" sz="1200" b="1" dirty="0" smtClean="0">
                <a:solidFill>
                  <a:srgbClr val="323232"/>
                </a:solidFill>
              </a:rPr>
            </a:br>
            <a:r>
              <a:rPr lang="en-GB" sz="1200" b="1" dirty="0" smtClean="0">
                <a:solidFill>
                  <a:srgbClr val="323232"/>
                </a:solidFill>
              </a:rPr>
              <a:t>VF Driver</a:t>
            </a:r>
            <a:endParaRPr lang="en-GB" sz="1200" b="1" dirty="0">
              <a:solidFill>
                <a:srgbClr val="323232"/>
              </a:solidFill>
            </a:endParaRPr>
          </a:p>
        </p:txBody>
      </p:sp>
    </p:spTree>
    <p:extLst>
      <p:ext uri="{BB962C8B-B14F-4D97-AF65-F5344CB8AC3E}">
        <p14:creationId xmlns="" xmlns:p14="http://schemas.microsoft.com/office/powerpoint/2010/main" val="323871245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Paravirtual</a:t>
            </a:r>
            <a:r>
              <a:rPr lang="en-US" dirty="0" smtClean="0"/>
              <a:t> RDMA HCA (</a:t>
            </a:r>
            <a:r>
              <a:rPr lang="en-US" dirty="0" err="1" smtClean="0"/>
              <a:t>vRDMA</a:t>
            </a:r>
            <a:r>
              <a:rPr lang="en-US" dirty="0" smtClean="0"/>
              <a:t>) offered to VM</a:t>
            </a:r>
          </a:p>
        </p:txBody>
      </p:sp>
      <p:sp>
        <p:nvSpPr>
          <p:cNvPr id="3" name="Content Placeholder 2"/>
          <p:cNvSpPr>
            <a:spLocks noGrp="1"/>
          </p:cNvSpPr>
          <p:nvPr>
            <p:ph sz="half" idx="1"/>
          </p:nvPr>
        </p:nvSpPr>
        <p:spPr/>
        <p:txBody>
          <a:bodyPr>
            <a:normAutofit fontScale="77500" lnSpcReduction="20000"/>
          </a:bodyPr>
          <a:lstStyle/>
          <a:p>
            <a:r>
              <a:rPr lang="en-US" dirty="0" smtClean="0"/>
              <a:t>New paravirtualized device exposed to Virtual Machine</a:t>
            </a:r>
          </a:p>
          <a:p>
            <a:pPr lvl="1"/>
            <a:r>
              <a:rPr lang="en-US" dirty="0" smtClean="0"/>
              <a:t>Implements “Verbs” interface</a:t>
            </a:r>
          </a:p>
          <a:p>
            <a:r>
              <a:rPr lang="en-US" dirty="0" smtClean="0"/>
              <a:t>Device emulated in ESXi hypervisor</a:t>
            </a:r>
          </a:p>
          <a:p>
            <a:pPr lvl="1"/>
            <a:r>
              <a:rPr lang="en-US" dirty="0" smtClean="0"/>
              <a:t>Translates Verbs from Guest to Verbs to ESXi “OFED Stack”</a:t>
            </a:r>
          </a:p>
          <a:p>
            <a:pPr lvl="1"/>
            <a:r>
              <a:rPr lang="en-US" dirty="0" smtClean="0"/>
              <a:t>Guest physical memory regions mapped to ESXi and passed down to physical RDMA HCA</a:t>
            </a:r>
          </a:p>
          <a:p>
            <a:pPr lvl="1"/>
            <a:r>
              <a:rPr lang="en-US" dirty="0" smtClean="0"/>
              <a:t>Zero-copy DMA directly from/to guest physical memory</a:t>
            </a:r>
          </a:p>
          <a:p>
            <a:pPr lvl="1"/>
            <a:r>
              <a:rPr lang="en-US" dirty="0" smtClean="0"/>
              <a:t>Completions/interrupts “</a:t>
            </a:r>
            <a:r>
              <a:rPr lang="en-US" dirty="0" err="1" smtClean="0"/>
              <a:t>proxied</a:t>
            </a:r>
            <a:r>
              <a:rPr lang="en-US" dirty="0" smtClean="0"/>
              <a:t>” by emulation</a:t>
            </a:r>
          </a:p>
          <a:p>
            <a:r>
              <a:rPr lang="en-US" dirty="0" smtClean="0"/>
              <a:t>“Holy Grail” of RDMA options for vSphere VMs</a:t>
            </a:r>
            <a:endParaRPr lang="en-US" dirty="0"/>
          </a:p>
        </p:txBody>
      </p:sp>
      <p:grpSp>
        <p:nvGrpSpPr>
          <p:cNvPr id="5" name="Group 7"/>
          <p:cNvGrpSpPr/>
          <p:nvPr/>
        </p:nvGrpSpPr>
        <p:grpSpPr>
          <a:xfrm>
            <a:off x="4954266" y="993680"/>
            <a:ext cx="3981286" cy="4952998"/>
            <a:chOff x="4985657" y="816429"/>
            <a:chExt cx="3981286" cy="5279571"/>
          </a:xfrm>
        </p:grpSpPr>
        <p:sp>
          <p:nvSpPr>
            <p:cNvPr id="38" name="AutoShape 2"/>
            <p:cNvSpPr>
              <a:spLocks noChangeArrowheads="1"/>
            </p:cNvSpPr>
            <p:nvPr/>
          </p:nvSpPr>
          <p:spPr bwMode="auto">
            <a:xfrm flipH="1">
              <a:off x="4985657" y="2403607"/>
              <a:ext cx="3665146" cy="2468943"/>
            </a:xfrm>
            <a:prstGeom prst="roundRect">
              <a:avLst>
                <a:gd name="adj" fmla="val 10542"/>
              </a:avLst>
            </a:prstGeom>
            <a:solidFill>
              <a:srgbClr val="FF9900"/>
            </a:solidFill>
            <a:ln w="38160">
              <a:solidFill>
                <a:srgbClr val="0066CC"/>
              </a:solidFill>
              <a:miter lim="800000"/>
              <a:headEnd/>
              <a:tailEnd/>
            </a:ln>
          </p:spPr>
          <p:txBody>
            <a:bodyPr wrap="none" anchor="ctr"/>
            <a:lstStyle/>
            <a:p>
              <a:endParaRPr lang="en-US"/>
            </a:p>
          </p:txBody>
        </p:sp>
        <p:sp>
          <p:nvSpPr>
            <p:cNvPr id="51" name="AutoShape 3"/>
            <p:cNvSpPr>
              <a:spLocks noChangeArrowheads="1"/>
            </p:cNvSpPr>
            <p:nvPr/>
          </p:nvSpPr>
          <p:spPr bwMode="auto">
            <a:xfrm>
              <a:off x="5284723" y="816429"/>
              <a:ext cx="3445620" cy="1289582"/>
            </a:xfrm>
            <a:prstGeom prst="roundRect">
              <a:avLst>
                <a:gd name="adj" fmla="val 16667"/>
              </a:avLst>
            </a:prstGeom>
            <a:solidFill>
              <a:srgbClr val="CCFFCC">
                <a:alpha val="70195"/>
              </a:srgbClr>
            </a:solidFill>
            <a:ln w="28440">
              <a:solidFill>
                <a:srgbClr val="0066CC"/>
              </a:solidFill>
              <a:miter lim="800000"/>
              <a:headEnd/>
              <a:tailEnd/>
            </a:ln>
          </p:spPr>
          <p:txBody>
            <a:bodyPr wrap="none" anchor="ctr"/>
            <a:lstStyle/>
            <a:p>
              <a:endParaRPr lang="en-US"/>
            </a:p>
          </p:txBody>
        </p:sp>
        <p:sp>
          <p:nvSpPr>
            <p:cNvPr id="54" name="AutoShape 4"/>
            <p:cNvSpPr>
              <a:spLocks noChangeArrowheads="1"/>
            </p:cNvSpPr>
            <p:nvPr/>
          </p:nvSpPr>
          <p:spPr bwMode="auto">
            <a:xfrm>
              <a:off x="5586971" y="1600833"/>
              <a:ext cx="2853850" cy="407817"/>
            </a:xfrm>
            <a:prstGeom prst="roundRect">
              <a:avLst>
                <a:gd name="adj" fmla="val 16667"/>
              </a:avLst>
            </a:prstGeom>
            <a:solidFill>
              <a:srgbClr val="B2D0E4"/>
            </a:solidFill>
            <a:ln w="9360">
              <a:solidFill>
                <a:srgbClr val="0066CC"/>
              </a:solidFill>
              <a:miter lim="800000"/>
              <a:headEnd/>
              <a:tailEnd/>
            </a:ln>
          </p:spPr>
          <p:txBody>
            <a:bodyPr wrap="none" anchor="ctr"/>
            <a:lstStyle/>
            <a:p>
              <a:endParaRPr lang="en-US"/>
            </a:p>
          </p:txBody>
        </p:sp>
        <p:sp>
          <p:nvSpPr>
            <p:cNvPr id="55" name="AutoShape 5"/>
            <p:cNvSpPr>
              <a:spLocks noChangeArrowheads="1"/>
            </p:cNvSpPr>
            <p:nvPr/>
          </p:nvSpPr>
          <p:spPr bwMode="auto">
            <a:xfrm>
              <a:off x="5132008" y="893583"/>
              <a:ext cx="3445620" cy="1289582"/>
            </a:xfrm>
            <a:prstGeom prst="roundRect">
              <a:avLst>
                <a:gd name="adj" fmla="val 16667"/>
              </a:avLst>
            </a:prstGeom>
            <a:solidFill>
              <a:srgbClr val="CCFFCC">
                <a:alpha val="70195"/>
              </a:srgbClr>
            </a:solidFill>
            <a:ln w="28440">
              <a:solidFill>
                <a:srgbClr val="0066CC"/>
              </a:solidFill>
              <a:miter lim="800000"/>
              <a:headEnd/>
              <a:tailEnd/>
            </a:ln>
          </p:spPr>
          <p:txBody>
            <a:bodyPr wrap="none" anchor="ctr"/>
            <a:lstStyle/>
            <a:p>
              <a:endParaRPr lang="en-US"/>
            </a:p>
          </p:txBody>
        </p:sp>
        <p:sp>
          <p:nvSpPr>
            <p:cNvPr id="56" name="AutoShape 6"/>
            <p:cNvSpPr>
              <a:spLocks noChangeArrowheads="1"/>
            </p:cNvSpPr>
            <p:nvPr/>
          </p:nvSpPr>
          <p:spPr bwMode="auto">
            <a:xfrm>
              <a:off x="5415167" y="1677988"/>
              <a:ext cx="2853850" cy="407817"/>
            </a:xfrm>
            <a:prstGeom prst="roundRect">
              <a:avLst>
                <a:gd name="adj" fmla="val 16667"/>
              </a:avLst>
            </a:prstGeom>
            <a:solidFill>
              <a:srgbClr val="B2D0E4"/>
            </a:solidFill>
            <a:ln w="9360">
              <a:solidFill>
                <a:srgbClr val="0066CC"/>
              </a:solidFill>
              <a:miter lim="800000"/>
              <a:headEnd/>
              <a:tailEnd/>
            </a:ln>
          </p:spPr>
          <p:txBody>
            <a:bodyPr wrap="none" anchor="ctr"/>
            <a:lstStyle/>
            <a:p>
              <a:endParaRPr lang="en-US"/>
            </a:p>
          </p:txBody>
        </p:sp>
        <p:sp>
          <p:nvSpPr>
            <p:cNvPr id="57" name="AutoShape 7"/>
            <p:cNvSpPr>
              <a:spLocks noChangeArrowheads="1"/>
            </p:cNvSpPr>
            <p:nvPr/>
          </p:nvSpPr>
          <p:spPr bwMode="auto">
            <a:xfrm>
              <a:off x="4985657" y="959716"/>
              <a:ext cx="3445620" cy="1289582"/>
            </a:xfrm>
            <a:prstGeom prst="roundRect">
              <a:avLst>
                <a:gd name="adj" fmla="val 16667"/>
              </a:avLst>
            </a:prstGeom>
            <a:solidFill>
              <a:srgbClr val="CCFFCC">
                <a:alpha val="70195"/>
              </a:srgbClr>
            </a:solidFill>
            <a:ln w="28440">
              <a:solidFill>
                <a:srgbClr val="0066CC"/>
              </a:solidFill>
              <a:miter lim="800000"/>
              <a:headEnd/>
              <a:tailEnd/>
            </a:ln>
          </p:spPr>
          <p:txBody>
            <a:bodyPr wrap="none" anchor="ctr"/>
            <a:lstStyle/>
            <a:p>
              <a:endParaRPr lang="en-US"/>
            </a:p>
          </p:txBody>
        </p:sp>
        <p:sp>
          <p:nvSpPr>
            <p:cNvPr id="58" name="AutoShape 8"/>
            <p:cNvSpPr>
              <a:spLocks noChangeArrowheads="1"/>
            </p:cNvSpPr>
            <p:nvPr/>
          </p:nvSpPr>
          <p:spPr bwMode="auto">
            <a:xfrm>
              <a:off x="5300632" y="1796143"/>
              <a:ext cx="2853850" cy="355794"/>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err="1" smtClean="0">
                  <a:solidFill>
                    <a:srgbClr val="000000"/>
                  </a:solidFill>
                </a:rPr>
                <a:t>vRDMA</a:t>
              </a:r>
              <a:r>
                <a:rPr lang="en-GB" sz="1200" b="1" dirty="0" smtClean="0">
                  <a:solidFill>
                    <a:srgbClr val="000000"/>
                  </a:solidFill>
                </a:rPr>
                <a:t> HCA Device </a:t>
              </a:r>
              <a:r>
                <a:rPr lang="en-GB" sz="1200" b="1" dirty="0">
                  <a:solidFill>
                    <a:srgbClr val="000000"/>
                  </a:solidFill>
                </a:rPr>
                <a:t>Driver</a:t>
              </a:r>
            </a:p>
          </p:txBody>
        </p:sp>
        <p:sp>
          <p:nvSpPr>
            <p:cNvPr id="60" name="AutoShape 9"/>
            <p:cNvSpPr>
              <a:spLocks noChangeArrowheads="1"/>
            </p:cNvSpPr>
            <p:nvPr/>
          </p:nvSpPr>
          <p:spPr bwMode="auto">
            <a:xfrm>
              <a:off x="5173369" y="4376557"/>
              <a:ext cx="3172005" cy="407817"/>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Physical RDMA </a:t>
              </a:r>
              <a:r>
                <a:rPr lang="en-GB" sz="1200" b="1" dirty="0" smtClean="0">
                  <a:solidFill>
                    <a:srgbClr val="323232"/>
                  </a:solidFill>
                </a:rPr>
                <a:t>HCA</a:t>
              </a:r>
              <a:br>
                <a:rPr lang="en-GB" sz="1200" b="1" dirty="0" smtClean="0">
                  <a:solidFill>
                    <a:srgbClr val="323232"/>
                  </a:solidFill>
                </a:rPr>
              </a:br>
              <a:r>
                <a:rPr lang="en-GB" sz="1200" b="1" dirty="0" smtClean="0">
                  <a:solidFill>
                    <a:srgbClr val="000000"/>
                  </a:solidFill>
                </a:rPr>
                <a:t>Device </a:t>
              </a:r>
              <a:r>
                <a:rPr lang="en-GB" sz="1200" b="1" dirty="0">
                  <a:solidFill>
                    <a:srgbClr val="000000"/>
                  </a:solidFill>
                </a:rPr>
                <a:t>Driver</a:t>
              </a:r>
            </a:p>
          </p:txBody>
        </p:sp>
        <p:sp>
          <p:nvSpPr>
            <p:cNvPr id="64" name="AutoShape 10"/>
            <p:cNvSpPr>
              <a:spLocks noChangeArrowheads="1"/>
            </p:cNvSpPr>
            <p:nvPr/>
          </p:nvSpPr>
          <p:spPr bwMode="auto">
            <a:xfrm>
              <a:off x="5144735" y="3768507"/>
              <a:ext cx="3162461" cy="510689"/>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a:solidFill>
                  <a:srgbClr val="000000"/>
                </a:solidFill>
              </a:endParaRPr>
            </a:p>
          </p:txBody>
        </p:sp>
        <p:sp>
          <p:nvSpPr>
            <p:cNvPr id="65" name="AutoShape 11"/>
            <p:cNvSpPr>
              <a:spLocks noChangeArrowheads="1"/>
            </p:cNvSpPr>
            <p:nvPr/>
          </p:nvSpPr>
          <p:spPr bwMode="auto">
            <a:xfrm>
              <a:off x="4985657" y="5126058"/>
              <a:ext cx="3445620" cy="969942"/>
            </a:xfrm>
            <a:prstGeom prst="roundRect">
              <a:avLst>
                <a:gd name="adj" fmla="val 16667"/>
              </a:avLst>
            </a:prstGeom>
            <a:solidFill>
              <a:srgbClr val="B2D0E4"/>
            </a:solidFill>
            <a:ln w="38160">
              <a:solidFill>
                <a:srgbClr val="0066CC"/>
              </a:solidFill>
              <a:miter lim="800000"/>
              <a:headEnd/>
              <a:tailEnd/>
            </a:ln>
          </p:spPr>
          <p:txBody>
            <a:bodyPr wrap="none" lIns="90000" tIns="46800" rIns="90000" bIns="46800" anchor="ctr"/>
            <a:lstStyle/>
            <a:p>
              <a:pPr algn="ctr">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a:solidFill>
                  <a:srgbClr val="BABABA"/>
                </a:solidFill>
              </a:endParaRPr>
            </a:p>
            <a:p>
              <a:pPr algn="ctr">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BABABA"/>
                  </a:solidFill>
                </a:rPr>
                <a:t> </a:t>
              </a:r>
              <a:endParaRPr lang="en-GB" sz="1200" b="1" dirty="0">
                <a:solidFill>
                  <a:srgbClr val="BABABA"/>
                </a:solidFill>
              </a:endParaRPr>
            </a:p>
            <a:p>
              <a:pPr eaLnBrk="0" hangingPunct="0">
                <a:lnSpc>
                  <a:spcPct val="11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smtClean="0">
                  <a:solidFill>
                    <a:srgbClr val="323232"/>
                  </a:solidFill>
                </a:rPr>
                <a:t>Physical RDMA HCA</a:t>
              </a:r>
              <a:endParaRPr lang="en-GB" sz="1200" b="1" dirty="0">
                <a:solidFill>
                  <a:srgbClr val="323232"/>
                </a:solidFill>
              </a:endParaRPr>
            </a:p>
          </p:txBody>
        </p:sp>
        <p:pic>
          <p:nvPicPr>
            <p:cNvPr id="66" name="Picture 12">
              <a:hlinkClick r:id="rId2"/>
            </p:cNvPr>
            <p:cNvPicPr>
              <a:picLocks noChangeAspect="1" noChangeArrowheads="1"/>
            </p:cNvPicPr>
            <p:nvPr/>
          </p:nvPicPr>
          <p:blipFill>
            <a:blip r:embed="rId3" cstate="print"/>
            <a:srcRect/>
            <a:stretch>
              <a:fillRect/>
            </a:stretch>
          </p:blipFill>
          <p:spPr bwMode="auto">
            <a:xfrm>
              <a:off x="6146924" y="5296901"/>
              <a:ext cx="948102" cy="507015"/>
            </a:xfrm>
            <a:prstGeom prst="rect">
              <a:avLst/>
            </a:prstGeom>
            <a:solidFill>
              <a:srgbClr val="B2D0E4"/>
            </a:solidFill>
            <a:ln w="9525">
              <a:noFill/>
              <a:round/>
              <a:headEnd/>
              <a:tailEnd/>
            </a:ln>
          </p:spPr>
        </p:pic>
        <p:sp>
          <p:nvSpPr>
            <p:cNvPr id="67" name="AutoShape 13"/>
            <p:cNvSpPr>
              <a:spLocks noChangeArrowheads="1"/>
            </p:cNvSpPr>
            <p:nvPr/>
          </p:nvSpPr>
          <p:spPr bwMode="auto">
            <a:xfrm>
              <a:off x="5192459" y="2473413"/>
              <a:ext cx="3305630" cy="635606"/>
            </a:xfrm>
            <a:prstGeom prst="roundRect">
              <a:avLst>
                <a:gd name="adj" fmla="val 16667"/>
              </a:avLst>
            </a:prstGeom>
            <a:solidFill>
              <a:srgbClr val="B2D0E4"/>
            </a:solidFill>
            <a:ln w="9360">
              <a:solidFill>
                <a:srgbClr val="0066CC"/>
              </a:solidFill>
              <a:miter lim="800000"/>
              <a:headEnd/>
              <a:tailEnd/>
            </a:ln>
          </p:spPr>
          <p:txBody>
            <a:bodyPr wrap="none" lIns="90000" tIns="46800" rIns="90000" bIns="46800" anchor="ct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a:solidFill>
                  <a:srgbClr val="BABABA"/>
                </a:solidFill>
              </a:endParaRPr>
            </a:p>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a:solidFill>
                  <a:srgbClr val="BABABA"/>
                </a:solidFill>
              </a:endParaRPr>
            </a:p>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err="1" smtClean="0">
                  <a:solidFill>
                    <a:srgbClr val="000000"/>
                  </a:solidFill>
                </a:rPr>
                <a:t>vRDMA</a:t>
              </a:r>
              <a:r>
                <a:rPr lang="en-GB" sz="1200" b="1" dirty="0" smtClean="0">
                  <a:solidFill>
                    <a:srgbClr val="000000"/>
                  </a:solidFill>
                </a:rPr>
                <a:t> Device Emulation</a:t>
              </a:r>
              <a:endParaRPr lang="en-GB" sz="1200" b="1" dirty="0">
                <a:solidFill>
                  <a:srgbClr val="000000"/>
                </a:solidFill>
              </a:endParaRPr>
            </a:p>
          </p:txBody>
        </p:sp>
        <p:pic>
          <p:nvPicPr>
            <p:cNvPr id="68" name="Picture 14">
              <a:hlinkClick r:id="rId2"/>
            </p:cNvPr>
            <p:cNvPicPr>
              <a:picLocks noChangeAspect="1" noChangeArrowheads="1"/>
            </p:cNvPicPr>
            <p:nvPr/>
          </p:nvPicPr>
          <p:blipFill>
            <a:blip r:embed="rId4" cstate="print"/>
            <a:srcRect/>
            <a:stretch>
              <a:fillRect/>
            </a:stretch>
          </p:blipFill>
          <p:spPr bwMode="auto">
            <a:xfrm>
              <a:off x="6325091" y="2480761"/>
              <a:ext cx="798568" cy="426187"/>
            </a:xfrm>
            <a:prstGeom prst="rect">
              <a:avLst/>
            </a:prstGeom>
            <a:solidFill>
              <a:srgbClr val="B2D0E4"/>
            </a:solidFill>
            <a:ln w="9525">
              <a:noFill/>
              <a:round/>
              <a:headEnd/>
              <a:tailEnd/>
            </a:ln>
          </p:spPr>
        </p:pic>
        <p:sp>
          <p:nvSpPr>
            <p:cNvPr id="69" name="Line 15"/>
            <p:cNvSpPr>
              <a:spLocks noChangeShapeType="1"/>
            </p:cNvSpPr>
            <p:nvPr/>
          </p:nvSpPr>
          <p:spPr bwMode="auto">
            <a:xfrm>
              <a:off x="6665516" y="2039879"/>
              <a:ext cx="3183" cy="440883"/>
            </a:xfrm>
            <a:prstGeom prst="line">
              <a:avLst/>
            </a:prstGeom>
            <a:noFill/>
            <a:ln w="38160">
              <a:solidFill>
                <a:srgbClr val="993366"/>
              </a:solidFill>
              <a:miter lim="800000"/>
              <a:headEnd type="triangle" w="med" len="med"/>
              <a:tailEnd type="triangle" w="med" len="med"/>
            </a:ln>
          </p:spPr>
          <p:txBody>
            <a:bodyPr/>
            <a:lstStyle/>
            <a:p>
              <a:endParaRPr lang="en-US"/>
            </a:p>
          </p:txBody>
        </p:sp>
        <p:sp>
          <p:nvSpPr>
            <p:cNvPr id="70" name="Line 16"/>
            <p:cNvSpPr>
              <a:spLocks noChangeShapeType="1"/>
            </p:cNvSpPr>
            <p:nvPr/>
          </p:nvSpPr>
          <p:spPr bwMode="auto">
            <a:xfrm>
              <a:off x="6665516" y="4784374"/>
              <a:ext cx="3183" cy="440883"/>
            </a:xfrm>
            <a:prstGeom prst="line">
              <a:avLst/>
            </a:prstGeom>
            <a:noFill/>
            <a:ln w="38160">
              <a:solidFill>
                <a:srgbClr val="993366"/>
              </a:solidFill>
              <a:miter lim="800000"/>
              <a:headEnd type="triangle" w="med" len="med"/>
              <a:tailEnd type="triangle" w="med" len="med"/>
            </a:ln>
          </p:spPr>
          <p:txBody>
            <a:bodyPr/>
            <a:lstStyle/>
            <a:p>
              <a:endParaRPr lang="en-US"/>
            </a:p>
          </p:txBody>
        </p:sp>
        <p:sp>
          <p:nvSpPr>
            <p:cNvPr id="71" name="Text Box 17"/>
            <p:cNvSpPr txBox="1">
              <a:spLocks noChangeArrowheads="1"/>
            </p:cNvSpPr>
            <p:nvPr/>
          </p:nvSpPr>
          <p:spPr bwMode="auto">
            <a:xfrm>
              <a:off x="6978473" y="1293537"/>
              <a:ext cx="1988470" cy="418839"/>
            </a:xfrm>
            <a:prstGeom prst="rect">
              <a:avLst/>
            </a:prstGeom>
            <a:noFill/>
            <a:ln w="9525">
              <a:noFill/>
              <a:round/>
              <a:headEnd/>
              <a:tailEnd/>
            </a:ln>
          </p:spPr>
          <p:txBody>
            <a:bodyPr wrap="none" lIns="90000" tIns="46800" rIns="90000" bIns="46800">
              <a:spAutoFit/>
            </a:bodyPr>
            <a:lstStyle/>
            <a:p>
              <a:pPr algn="ctr">
                <a:lnSpc>
                  <a:spcPct val="101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6D7173"/>
                  </a:solidFill>
                </a:rPr>
                <a:t>Guest OS</a:t>
              </a:r>
            </a:p>
          </p:txBody>
        </p:sp>
        <p:sp>
          <p:nvSpPr>
            <p:cNvPr id="72" name="Line 18"/>
            <p:cNvSpPr>
              <a:spLocks noChangeShapeType="1"/>
            </p:cNvSpPr>
            <p:nvPr/>
          </p:nvSpPr>
          <p:spPr bwMode="auto">
            <a:xfrm>
              <a:off x="6665516" y="3097997"/>
              <a:ext cx="7427" cy="472517"/>
            </a:xfrm>
            <a:prstGeom prst="line">
              <a:avLst/>
            </a:prstGeom>
            <a:noFill/>
            <a:ln w="38160">
              <a:solidFill>
                <a:srgbClr val="993366"/>
              </a:solidFill>
              <a:miter lim="800000"/>
              <a:headEnd type="triangle" w="med" len="med"/>
              <a:tailEnd type="triangle" w="med" len="med"/>
            </a:ln>
          </p:spPr>
          <p:txBody>
            <a:bodyPr/>
            <a:lstStyle/>
            <a:p>
              <a:endParaRPr lang="en-US"/>
            </a:p>
          </p:txBody>
        </p:sp>
        <p:grpSp>
          <p:nvGrpSpPr>
            <p:cNvPr id="8" name="Group 59"/>
            <p:cNvGrpSpPr/>
            <p:nvPr/>
          </p:nvGrpSpPr>
          <p:grpSpPr>
            <a:xfrm>
              <a:off x="5987150" y="1032380"/>
              <a:ext cx="1426028" cy="718861"/>
              <a:chOff x="5758542" y="1010607"/>
              <a:chExt cx="1279525" cy="718861"/>
            </a:xfrm>
          </p:grpSpPr>
          <p:pic>
            <p:nvPicPr>
              <p:cNvPr id="74" name="Picture 2" descr="OFED Block Diagram"/>
              <p:cNvPicPr>
                <a:picLocks noChangeAspect="1" noChangeArrowheads="1"/>
              </p:cNvPicPr>
              <p:nvPr/>
            </p:nvPicPr>
            <p:blipFill>
              <a:blip r:embed="rId5" cstate="print"/>
              <a:srcRect/>
              <a:stretch>
                <a:fillRect/>
              </a:stretch>
            </p:blipFill>
            <p:spPr bwMode="auto">
              <a:xfrm>
                <a:off x="5758542" y="1010607"/>
                <a:ext cx="1279525" cy="718861"/>
              </a:xfrm>
              <a:prstGeom prst="rect">
                <a:avLst/>
              </a:prstGeom>
              <a:noFill/>
              <a:ln>
                <a:solidFill>
                  <a:schemeClr val="accent1"/>
                </a:solidFill>
              </a:ln>
            </p:spPr>
          </p:pic>
          <p:sp>
            <p:nvSpPr>
              <p:cNvPr id="75" name="TextBox 74"/>
              <p:cNvSpPr txBox="1"/>
              <p:nvPr/>
            </p:nvSpPr>
            <p:spPr>
              <a:xfrm>
                <a:off x="5834743" y="1121229"/>
                <a:ext cx="1077686" cy="584775"/>
              </a:xfrm>
              <a:prstGeom prst="rect">
                <a:avLst/>
              </a:prstGeom>
              <a:noFill/>
            </p:spPr>
            <p:txBody>
              <a:bodyPr wrap="square" rtlCol="0">
                <a:spAutoFit/>
              </a:bodyPr>
              <a:lstStyle/>
              <a:p>
                <a:r>
                  <a:rPr lang="en-US" sz="1600" b="1" dirty="0" smtClean="0">
                    <a:solidFill>
                      <a:srgbClr val="333333"/>
                    </a:solidFill>
                    <a:latin typeface="+mn-lt"/>
                    <a:ea typeface="+mn-ea"/>
                  </a:rPr>
                  <a:t>OFED Stack</a:t>
                </a:r>
              </a:p>
            </p:txBody>
          </p:sp>
        </p:grpSp>
        <p:grpSp>
          <p:nvGrpSpPr>
            <p:cNvPr id="9" name="Group 59"/>
            <p:cNvGrpSpPr/>
            <p:nvPr/>
          </p:nvGrpSpPr>
          <p:grpSpPr>
            <a:xfrm>
              <a:off x="5845630" y="3514384"/>
              <a:ext cx="1534884" cy="718861"/>
              <a:chOff x="5709696" y="1010607"/>
              <a:chExt cx="1377198" cy="718861"/>
            </a:xfrm>
          </p:grpSpPr>
          <p:pic>
            <p:nvPicPr>
              <p:cNvPr id="77" name="Picture 2" descr="OFED Block Diagram"/>
              <p:cNvPicPr>
                <a:picLocks noChangeAspect="1" noChangeArrowheads="1"/>
              </p:cNvPicPr>
              <p:nvPr/>
            </p:nvPicPr>
            <p:blipFill>
              <a:blip r:embed="rId5" cstate="print"/>
              <a:srcRect/>
              <a:stretch>
                <a:fillRect/>
              </a:stretch>
            </p:blipFill>
            <p:spPr bwMode="auto">
              <a:xfrm>
                <a:off x="5758542" y="1010607"/>
                <a:ext cx="1279525" cy="718861"/>
              </a:xfrm>
              <a:prstGeom prst="rect">
                <a:avLst/>
              </a:prstGeom>
              <a:noFill/>
              <a:ln>
                <a:solidFill>
                  <a:schemeClr val="accent1"/>
                </a:solidFill>
              </a:ln>
            </p:spPr>
          </p:pic>
          <p:sp>
            <p:nvSpPr>
              <p:cNvPr id="78" name="TextBox 77"/>
              <p:cNvSpPr txBox="1"/>
              <p:nvPr/>
            </p:nvSpPr>
            <p:spPr>
              <a:xfrm>
                <a:off x="5709696" y="1121229"/>
                <a:ext cx="1377198" cy="584775"/>
              </a:xfrm>
              <a:prstGeom prst="rect">
                <a:avLst/>
              </a:prstGeom>
              <a:noFill/>
            </p:spPr>
            <p:txBody>
              <a:bodyPr wrap="square" rtlCol="0">
                <a:spAutoFit/>
              </a:bodyPr>
              <a:lstStyle/>
              <a:p>
                <a:r>
                  <a:rPr lang="en-US" sz="1600" b="1" dirty="0" err="1" smtClean="0">
                    <a:solidFill>
                      <a:srgbClr val="333333"/>
                    </a:solidFill>
                    <a:latin typeface="+mn-lt"/>
                    <a:ea typeface="+mn-ea"/>
                  </a:rPr>
                  <a:t>ESXi</a:t>
                </a:r>
                <a:r>
                  <a:rPr lang="en-US" sz="1600" b="1" dirty="0" smtClean="0">
                    <a:solidFill>
                      <a:srgbClr val="333333"/>
                    </a:solidFill>
                    <a:latin typeface="+mn-lt"/>
                    <a:ea typeface="+mn-ea"/>
                  </a:rPr>
                  <a:t> “OFED Stack”</a:t>
                </a:r>
              </a:p>
            </p:txBody>
          </p:sp>
        </p:grpSp>
        <p:sp>
          <p:nvSpPr>
            <p:cNvPr id="79" name="TextBox 78"/>
            <p:cNvSpPr txBox="1"/>
            <p:nvPr/>
          </p:nvSpPr>
          <p:spPr>
            <a:xfrm>
              <a:off x="5127173" y="3755571"/>
              <a:ext cx="849084" cy="584775"/>
            </a:xfrm>
            <a:prstGeom prst="rect">
              <a:avLst/>
            </a:prstGeom>
            <a:noFill/>
          </p:spPr>
          <p:txBody>
            <a:bodyPr wrap="square" rtlCol="0">
              <a:spAutoFit/>
            </a:bodyPr>
            <a:lstStyle/>
            <a:p>
              <a:pPr algn="l"/>
              <a:r>
                <a:rPr lang="en-US" sz="1600" dirty="0" smtClean="0">
                  <a:solidFill>
                    <a:srgbClr val="333333"/>
                  </a:solidFill>
                  <a:latin typeface="+mn-lt"/>
                  <a:ea typeface="+mn-ea"/>
                </a:rPr>
                <a:t>I/O Stack</a:t>
              </a:r>
            </a:p>
          </p:txBody>
        </p:sp>
      </p:grpSp>
    </p:spTree>
    <p:extLst>
      <p:ext uri="{BB962C8B-B14F-4D97-AF65-F5344CB8AC3E}">
        <p14:creationId xmlns:p14="http://schemas.microsoft.com/office/powerpoint/2010/main" xmlns="" val="74545880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InfiniBand Bandwidth with VM </a:t>
            </a:r>
            <a:r>
              <a:rPr lang="en-US" dirty="0" err="1" smtClean="0"/>
              <a:t>DirectPath</a:t>
            </a:r>
            <a:r>
              <a:rPr lang="en-US" dirty="0" smtClean="0"/>
              <a:t> I/O</a:t>
            </a:r>
            <a:endParaRPr lang="en-US" dirty="0"/>
          </a:p>
        </p:txBody>
      </p:sp>
      <p:graphicFrame>
        <p:nvGraphicFramePr>
          <p:cNvPr id="4" name="Chart 3"/>
          <p:cNvGraphicFramePr/>
          <p:nvPr/>
        </p:nvGraphicFramePr>
        <p:xfrm>
          <a:off x="231794" y="714322"/>
          <a:ext cx="8750461" cy="51044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0764" y="5728923"/>
            <a:ext cx="8543924" cy="523220"/>
          </a:xfrm>
          <a:prstGeom prst="rect">
            <a:avLst/>
          </a:prstGeom>
          <a:solidFill>
            <a:schemeClr val="accent1"/>
          </a:solidFill>
        </p:spPr>
        <p:txBody>
          <a:bodyPr wrap="square" rtlCol="0">
            <a:spAutoFit/>
          </a:bodyPr>
          <a:lstStyle/>
          <a:p>
            <a:pPr algn="l"/>
            <a:r>
              <a:rPr lang="en-US" sz="1400" dirty="0" smtClean="0">
                <a:solidFill>
                  <a:schemeClr val="bg1"/>
                </a:solidFill>
              </a:rPr>
              <a:t>RDMA Performance in Virtual Machines using QDR InfiniBand on VMware vSphere 5, April 2011</a:t>
            </a:r>
            <a:br>
              <a:rPr lang="en-US" sz="1400" dirty="0" smtClean="0">
                <a:solidFill>
                  <a:schemeClr val="bg1"/>
                </a:solidFill>
              </a:rPr>
            </a:br>
            <a:r>
              <a:rPr lang="en-US" sz="1400" dirty="0" smtClean="0">
                <a:solidFill>
                  <a:schemeClr val="bg1"/>
                </a:solidFill>
              </a:rPr>
              <a:t>    http://labs.vmware.com/academic/publications/ib-researchnote-apr2012</a:t>
            </a:r>
          </a:p>
        </p:txBody>
      </p:sp>
    </p:spTree>
    <p:extLst>
      <p:ext uri="{BB962C8B-B14F-4D97-AF65-F5344CB8AC3E}">
        <p14:creationId xmlns="" xmlns:p14="http://schemas.microsoft.com/office/powerpoint/2010/main" val="38980431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with VM </a:t>
            </a:r>
            <a:r>
              <a:rPr lang="en-US" dirty="0" err="1" smtClean="0"/>
              <a:t>DirectPath</a:t>
            </a:r>
            <a:r>
              <a:rPr lang="en-US" dirty="0" smtClean="0"/>
              <a:t> I/O (RDMA Read, Polling)</a:t>
            </a:r>
            <a:endParaRPr lang="en-US" dirty="0"/>
          </a:p>
        </p:txBody>
      </p:sp>
      <p:graphicFrame>
        <p:nvGraphicFramePr>
          <p:cNvPr id="4" name="Chart 3"/>
          <p:cNvGraphicFramePr/>
          <p:nvPr/>
        </p:nvGraphicFramePr>
        <p:xfrm>
          <a:off x="310863" y="1030147"/>
          <a:ext cx="8373455" cy="4884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1505472" y="1587468"/>
          <a:ext cx="2660650" cy="1645920"/>
        </p:xfrm>
        <a:graphic>
          <a:graphicData uri="http://schemas.openxmlformats.org/drawingml/2006/table">
            <a:tbl>
              <a:tblPr/>
              <a:tblGrid>
                <a:gridCol w="1017905"/>
                <a:gridCol w="821055"/>
                <a:gridCol w="821690"/>
              </a:tblGrid>
              <a:tr h="182880">
                <a:tc>
                  <a:txBody>
                    <a:bodyPr/>
                    <a:lstStyle/>
                    <a:p>
                      <a:pPr marL="0" marR="0" algn="ctr" fontAlgn="ctr">
                        <a:spcBef>
                          <a:spcPts val="0"/>
                        </a:spcBef>
                        <a:spcAft>
                          <a:spcPts val="600"/>
                        </a:spcAft>
                      </a:pPr>
                      <a:r>
                        <a:rPr lang="en-US" sz="900" b="1" kern="0">
                          <a:latin typeface="Calibri"/>
                          <a:ea typeface="Calibri"/>
                          <a:cs typeface="GothamNarrow-Light"/>
                        </a:rPr>
                        <a:t>MsgSize (bytes)</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spcBef>
                          <a:spcPts val="0"/>
                        </a:spcBef>
                        <a:spcAft>
                          <a:spcPts val="600"/>
                        </a:spcAft>
                      </a:pPr>
                      <a:r>
                        <a:rPr lang="en-US" sz="900" b="1" kern="0">
                          <a:latin typeface="Calibri"/>
                          <a:ea typeface="Calibri"/>
                          <a:cs typeface="GothamNarrow-Light"/>
                        </a:rPr>
                        <a:t>Native</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spcBef>
                          <a:spcPts val="0"/>
                        </a:spcBef>
                        <a:spcAft>
                          <a:spcPts val="600"/>
                        </a:spcAft>
                      </a:pPr>
                      <a:r>
                        <a:rPr lang="en-US" sz="900" b="1" kern="0">
                          <a:latin typeface="Calibri"/>
                          <a:ea typeface="Calibri"/>
                          <a:cs typeface="GothamNarrow-Light"/>
                        </a:rPr>
                        <a:t>ESXi ExpA</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2</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2.28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2.98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4</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2.28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2.98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2.28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2.98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16</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2.27</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2.96</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32</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2.28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2.98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64</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2.28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2.97</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128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2.32</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3.02</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256</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2.5</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dirty="0">
                          <a:latin typeface="Calibri"/>
                          <a:ea typeface="Calibri"/>
                          <a:cs typeface="GothamNarrow-Light"/>
                        </a:rPr>
                        <a:t>3.19</a:t>
                      </a:r>
                      <a:endParaRPr lang="en-US" sz="900" kern="800" dirty="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 xmlns:p14="http://schemas.microsoft.com/office/powerpoint/2010/main" val="3898043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with VM </a:t>
            </a:r>
            <a:r>
              <a:rPr lang="en-US" dirty="0" err="1" smtClean="0"/>
              <a:t>DirectPath</a:t>
            </a:r>
            <a:r>
              <a:rPr lang="en-US" dirty="0" smtClean="0"/>
              <a:t> I/O (Send/Receive, Polling)</a:t>
            </a:r>
            <a:endParaRPr lang="en-US" dirty="0"/>
          </a:p>
        </p:txBody>
      </p:sp>
      <p:graphicFrame>
        <p:nvGraphicFramePr>
          <p:cNvPr id="5" name="Chart 4"/>
          <p:cNvGraphicFramePr/>
          <p:nvPr/>
        </p:nvGraphicFramePr>
        <p:xfrm>
          <a:off x="310863" y="925975"/>
          <a:ext cx="8552037" cy="4988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1517971" y="1541179"/>
          <a:ext cx="2705100" cy="1645920"/>
        </p:xfrm>
        <a:graphic>
          <a:graphicData uri="http://schemas.openxmlformats.org/drawingml/2006/table">
            <a:tbl>
              <a:tblPr/>
              <a:tblGrid>
                <a:gridCol w="1020445"/>
                <a:gridCol w="842010"/>
                <a:gridCol w="842645"/>
              </a:tblGrid>
              <a:tr h="182880">
                <a:tc>
                  <a:txBody>
                    <a:bodyPr/>
                    <a:lstStyle/>
                    <a:p>
                      <a:pPr marL="0" marR="0" algn="ctr" fontAlgn="ctr">
                        <a:spcBef>
                          <a:spcPts val="0"/>
                        </a:spcBef>
                        <a:spcAft>
                          <a:spcPts val="600"/>
                        </a:spcAft>
                      </a:pPr>
                      <a:r>
                        <a:rPr lang="en-US" sz="900" b="1" kern="0" dirty="0" err="1">
                          <a:latin typeface="Calibri"/>
                          <a:ea typeface="Calibri"/>
                          <a:cs typeface="GothamNarrow-Light"/>
                        </a:rPr>
                        <a:t>MsgSize</a:t>
                      </a:r>
                      <a:r>
                        <a:rPr lang="en-US" sz="900" b="1" kern="0" dirty="0">
                          <a:latin typeface="Calibri"/>
                          <a:ea typeface="Calibri"/>
                          <a:cs typeface="GothamNarrow-Light"/>
                        </a:rPr>
                        <a:t> (bytes)</a:t>
                      </a:r>
                      <a:endParaRPr lang="en-US" sz="900" kern="800" dirty="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spcBef>
                          <a:spcPts val="0"/>
                        </a:spcBef>
                        <a:spcAft>
                          <a:spcPts val="600"/>
                        </a:spcAft>
                      </a:pPr>
                      <a:r>
                        <a:rPr lang="en-US" sz="900" b="1" kern="0" dirty="0">
                          <a:latin typeface="Calibri"/>
                          <a:ea typeface="Calibri"/>
                          <a:cs typeface="GothamNarrow-Light"/>
                        </a:rPr>
                        <a:t>Native</a:t>
                      </a:r>
                      <a:endParaRPr lang="en-US" sz="900" kern="800" dirty="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spcBef>
                          <a:spcPts val="0"/>
                        </a:spcBef>
                        <a:spcAft>
                          <a:spcPts val="600"/>
                        </a:spcAft>
                      </a:pPr>
                      <a:r>
                        <a:rPr lang="en-US" sz="900" b="1" kern="0">
                          <a:latin typeface="Calibri"/>
                          <a:ea typeface="Calibri"/>
                          <a:cs typeface="GothamNarrow-Light"/>
                        </a:rPr>
                        <a:t>ESXi ExpA</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2</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dirty="0">
                          <a:latin typeface="Calibri"/>
                          <a:ea typeface="Calibri"/>
                          <a:cs typeface="GothamNarrow-Light"/>
                        </a:rPr>
                        <a:t>1.35</a:t>
                      </a:r>
                      <a:endParaRPr lang="en-US" sz="900" kern="800" dirty="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1.75</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4</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dirty="0">
                          <a:latin typeface="Calibri"/>
                          <a:ea typeface="Calibri"/>
                          <a:cs typeface="GothamNarrow-Light"/>
                        </a:rPr>
                        <a:t>1.35</a:t>
                      </a:r>
                      <a:endParaRPr lang="en-US" sz="900" kern="800" dirty="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1.75</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1.38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1.78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16</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1.37</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2.05</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32</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1.38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2.35</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64</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1.39</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2.9</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128</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1.5</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4.13</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880">
                <a:tc>
                  <a:txBody>
                    <a:bodyPr/>
                    <a:lstStyle/>
                    <a:p>
                      <a:pPr marL="0" marR="0" algn="ctr" fontAlgn="ctr">
                        <a:spcBef>
                          <a:spcPts val="0"/>
                        </a:spcBef>
                        <a:spcAft>
                          <a:spcPts val="600"/>
                        </a:spcAft>
                      </a:pPr>
                      <a:r>
                        <a:rPr lang="en-US" sz="800" b="1" kern="0">
                          <a:latin typeface="Calibri"/>
                          <a:ea typeface="Calibri"/>
                          <a:cs typeface="GothamNarrow-Light"/>
                        </a:rPr>
                        <a:t>256</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a:latin typeface="Calibri"/>
                          <a:ea typeface="Calibri"/>
                          <a:cs typeface="GothamNarrow-Light"/>
                        </a:rPr>
                        <a:t>2.3</a:t>
                      </a:r>
                      <a:endParaRPr lang="en-US" sz="900" kern="80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fontAlgn="ctr">
                        <a:spcBef>
                          <a:spcPts val="0"/>
                        </a:spcBef>
                        <a:spcAft>
                          <a:spcPts val="600"/>
                        </a:spcAft>
                      </a:pPr>
                      <a:r>
                        <a:rPr lang="en-US" sz="800" b="1" kern="0" dirty="0">
                          <a:latin typeface="Calibri"/>
                          <a:ea typeface="Calibri"/>
                          <a:cs typeface="GothamNarrow-Light"/>
                        </a:rPr>
                        <a:t>2.31</a:t>
                      </a:r>
                      <a:endParaRPr lang="en-US" sz="900" kern="800" dirty="0">
                        <a:latin typeface="Gotham Narrow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 xmlns:p14="http://schemas.microsoft.com/office/powerpoint/2010/main" val="3898043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Closer to True Scale</a:t>
            </a:r>
            <a:endParaRPr lang="en-US" dirty="0"/>
          </a:p>
        </p:txBody>
      </p:sp>
      <p:sp>
        <p:nvSpPr>
          <p:cNvPr id="7" name="Rectangle 6"/>
          <p:cNvSpPr/>
          <p:nvPr/>
        </p:nvSpPr>
        <p:spPr>
          <a:xfrm>
            <a:off x="0" y="1277257"/>
            <a:ext cx="91440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910286" y="0"/>
            <a:ext cx="1233714" cy="1393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jm.jpg"/>
          <p:cNvPicPr>
            <a:picLocks noChangeAspect="1"/>
          </p:cNvPicPr>
          <p:nvPr/>
        </p:nvPicPr>
        <p:blipFill>
          <a:blip r:embed="rId2" cstate="print"/>
          <a:stretch>
            <a:fillRect/>
          </a:stretch>
        </p:blipFill>
        <p:spPr>
          <a:xfrm rot="16200000">
            <a:off x="1880995" y="1427274"/>
            <a:ext cx="5460244" cy="4095183"/>
          </a:xfrm>
          <a:prstGeom prst="rect">
            <a:avLst/>
          </a:prstGeom>
        </p:spPr>
      </p:pic>
      <p:sp>
        <p:nvSpPr>
          <p:cNvPr id="9" name="TextBox 8"/>
          <p:cNvSpPr txBox="1"/>
          <p:nvPr/>
        </p:nvSpPr>
        <p:spPr>
          <a:xfrm>
            <a:off x="6666216" y="5910106"/>
            <a:ext cx="705642" cy="276999"/>
          </a:xfrm>
          <a:prstGeom prst="rect">
            <a:avLst/>
          </a:prstGeom>
          <a:noFill/>
        </p:spPr>
        <p:txBody>
          <a:bodyPr wrap="none" rtlCol="0">
            <a:spAutoFit/>
          </a:bodyPr>
          <a:lstStyle/>
          <a:p>
            <a:pPr algn="r"/>
            <a:r>
              <a:rPr lang="en-US" sz="1200" dirty="0" smtClean="0">
                <a:solidFill>
                  <a:srgbClr val="6D6E71"/>
                </a:solidFill>
              </a:rPr>
              <a:t>(NASA)</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2009 Experiments</a:t>
            </a:r>
            <a:endParaRPr lang="en-US" dirty="0"/>
          </a:p>
        </p:txBody>
      </p:sp>
      <p:sp>
        <p:nvSpPr>
          <p:cNvPr id="3" name="Text Placeholder 2"/>
          <p:cNvSpPr>
            <a:spLocks noGrp="1"/>
          </p:cNvSpPr>
          <p:nvPr>
            <p:ph type="body" sz="quarter" idx="13"/>
          </p:nvPr>
        </p:nvSpPr>
        <p:spPr/>
        <p:txBody>
          <a:bodyPr/>
          <a:lstStyle/>
          <a:p>
            <a:r>
              <a:rPr lang="en-US" dirty="0" smtClean="0"/>
              <a:t>Hardware</a:t>
            </a:r>
          </a:p>
          <a:p>
            <a:pPr lvl="1"/>
            <a:r>
              <a:rPr lang="en-US" dirty="0" smtClean="0"/>
              <a:t>Eight  two-socket 2.93GHz </a:t>
            </a:r>
            <a:r>
              <a:rPr lang="en-US" dirty="0" smtClean="0">
                <a:solidFill>
                  <a:schemeClr val="tx1">
                    <a:lumMod val="50000"/>
                  </a:schemeClr>
                </a:solidFill>
              </a:rPr>
              <a:t>X5570</a:t>
            </a:r>
            <a:r>
              <a:rPr lang="en-US" dirty="0" smtClean="0"/>
              <a:t> (Nehalem-EP) nodes, 24 GB</a:t>
            </a:r>
          </a:p>
          <a:p>
            <a:pPr lvl="1"/>
            <a:r>
              <a:rPr lang="en-US" dirty="0" smtClean="0"/>
              <a:t>Dual-ported </a:t>
            </a:r>
            <a:r>
              <a:rPr lang="en-US" dirty="0" err="1" smtClean="0"/>
              <a:t>Mellanox</a:t>
            </a:r>
            <a:r>
              <a:rPr lang="en-US" dirty="0" smtClean="0"/>
              <a:t> </a:t>
            </a:r>
            <a:r>
              <a:rPr lang="en-US" dirty="0" smtClean="0">
                <a:solidFill>
                  <a:schemeClr val="tx1">
                    <a:lumMod val="50000"/>
                  </a:schemeClr>
                </a:solidFill>
              </a:rPr>
              <a:t>DDR InfiniBand </a:t>
            </a:r>
            <a:r>
              <a:rPr lang="en-US" dirty="0" smtClean="0"/>
              <a:t>adaptor</a:t>
            </a:r>
          </a:p>
          <a:p>
            <a:pPr lvl="1"/>
            <a:r>
              <a:rPr lang="en-US" dirty="0" err="1" smtClean="0"/>
              <a:t>Mellanox</a:t>
            </a:r>
            <a:r>
              <a:rPr lang="en-US" dirty="0" smtClean="0"/>
              <a:t> 36-port switch</a:t>
            </a:r>
          </a:p>
          <a:p>
            <a:pPr lvl="1"/>
            <a:endParaRPr lang="en-US" dirty="0" smtClean="0"/>
          </a:p>
          <a:p>
            <a:r>
              <a:rPr lang="en-US" dirty="0" smtClean="0"/>
              <a:t>Software</a:t>
            </a:r>
          </a:p>
          <a:p>
            <a:pPr lvl="1"/>
            <a:r>
              <a:rPr lang="en-US" dirty="0" smtClean="0">
                <a:solidFill>
                  <a:schemeClr val="tx1">
                    <a:lumMod val="50000"/>
                  </a:schemeClr>
                </a:solidFill>
              </a:rPr>
              <a:t>vSphere 4.0 </a:t>
            </a:r>
            <a:r>
              <a:rPr lang="en-US" dirty="0" smtClean="0"/>
              <a:t>(current version is 5.1)</a:t>
            </a:r>
          </a:p>
          <a:p>
            <a:pPr lvl="1"/>
            <a:r>
              <a:rPr lang="en-US" dirty="0" smtClean="0">
                <a:solidFill>
                  <a:schemeClr val="tx1">
                    <a:lumMod val="50000"/>
                  </a:schemeClr>
                </a:solidFill>
              </a:rPr>
              <a:t>Platform Open Cluster Stack (OCS) 5 </a:t>
            </a:r>
            <a:r>
              <a:rPr lang="en-US" dirty="0" smtClean="0"/>
              <a:t>(native and guest)</a:t>
            </a:r>
          </a:p>
          <a:p>
            <a:pPr lvl="1"/>
            <a:r>
              <a:rPr lang="en-US" dirty="0" smtClean="0"/>
              <a:t>Intel compilers 11.1</a:t>
            </a:r>
          </a:p>
          <a:p>
            <a:pPr lvl="1"/>
            <a:r>
              <a:rPr lang="en-US" dirty="0" smtClean="0"/>
              <a:t>HPCC 1.3.1</a:t>
            </a:r>
          </a:p>
          <a:p>
            <a:pPr lvl="1"/>
            <a:r>
              <a:rPr lang="en-US" dirty="0" smtClean="0"/>
              <a:t>STAR-CD V4.10.008_x86</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HPCC Virtual to Native Run-time Ratios (Lower is Better)</a:t>
            </a:r>
            <a:endParaRPr lang="en-US" dirty="0"/>
          </a:p>
        </p:txBody>
      </p:sp>
      <p:sp>
        <p:nvSpPr>
          <p:cNvPr id="4" name="TextBox 3"/>
          <p:cNvSpPr txBox="1"/>
          <p:nvPr/>
        </p:nvSpPr>
        <p:spPr>
          <a:xfrm>
            <a:off x="6817489" y="5211672"/>
            <a:ext cx="2141316" cy="923330"/>
          </a:xfrm>
          <a:prstGeom prst="rect">
            <a:avLst/>
          </a:prstGeom>
          <a:noFill/>
          <a:ln>
            <a:solidFill>
              <a:schemeClr val="accent3"/>
            </a:solidFill>
          </a:ln>
        </p:spPr>
        <p:txBody>
          <a:bodyPr wrap="square" rtlCol="0">
            <a:spAutoFit/>
          </a:bodyPr>
          <a:lstStyle/>
          <a:p>
            <a:pPr algn="l"/>
            <a:r>
              <a:rPr lang="en-US" sz="1800" dirty="0" smtClean="0">
                <a:solidFill>
                  <a:srgbClr val="333333"/>
                </a:solidFill>
                <a:latin typeface="+mn-lt"/>
                <a:ea typeface="+mn-ea"/>
              </a:rPr>
              <a:t>Data courtesy of:</a:t>
            </a:r>
            <a:br>
              <a:rPr lang="en-US" sz="1800" dirty="0" smtClean="0">
                <a:solidFill>
                  <a:srgbClr val="333333"/>
                </a:solidFill>
                <a:latin typeface="+mn-lt"/>
                <a:ea typeface="+mn-ea"/>
              </a:rPr>
            </a:br>
            <a:r>
              <a:rPr lang="en-US" sz="1800" dirty="0" smtClean="0">
                <a:solidFill>
                  <a:srgbClr val="333333"/>
                </a:solidFill>
                <a:latin typeface="+mn-lt"/>
                <a:ea typeface="+mn-ea"/>
              </a:rPr>
              <a:t>  Marco </a:t>
            </a:r>
            <a:r>
              <a:rPr lang="en-US" sz="1800" dirty="0" err="1" smtClean="0">
                <a:solidFill>
                  <a:srgbClr val="333333"/>
                </a:solidFill>
                <a:latin typeface="+mn-lt"/>
                <a:ea typeface="+mn-ea"/>
              </a:rPr>
              <a:t>Righini</a:t>
            </a:r>
            <a:r>
              <a:rPr lang="en-US" sz="1800" dirty="0" smtClean="0">
                <a:solidFill>
                  <a:srgbClr val="333333"/>
                </a:solidFill>
                <a:latin typeface="+mn-lt"/>
                <a:ea typeface="+mn-ea"/>
              </a:rPr>
              <a:t/>
            </a:r>
            <a:br>
              <a:rPr lang="en-US" sz="1800" dirty="0" smtClean="0">
                <a:solidFill>
                  <a:srgbClr val="333333"/>
                </a:solidFill>
                <a:latin typeface="+mn-lt"/>
                <a:ea typeface="+mn-ea"/>
              </a:rPr>
            </a:br>
            <a:r>
              <a:rPr lang="en-US" sz="1800" dirty="0" smtClean="0">
                <a:solidFill>
                  <a:srgbClr val="333333"/>
                </a:solidFill>
                <a:latin typeface="+mn-lt"/>
                <a:ea typeface="+mn-ea"/>
              </a:rPr>
              <a:t>  Intel Italy</a:t>
            </a:r>
          </a:p>
        </p:txBody>
      </p:sp>
      <p:graphicFrame>
        <p:nvGraphicFramePr>
          <p:cNvPr id="5" name="Chart 4"/>
          <p:cNvGraphicFramePr/>
          <p:nvPr/>
        </p:nvGraphicFramePr>
        <p:xfrm>
          <a:off x="335665" y="818265"/>
          <a:ext cx="8488101" cy="51774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Point-to-point Message Size Distribution: STAR-CD</a:t>
            </a:r>
            <a:endParaRPr lang="en-US" dirty="0"/>
          </a:p>
        </p:txBody>
      </p:sp>
      <p:pic>
        <p:nvPicPr>
          <p:cNvPr id="4098" name="Picture 2" descr="C:\DOCUME~1\simons\LOCALS~1\Temp\vmware-simons\VMwareDnD\ec1669e3\CD_adapco_applications.pdf.png"/>
          <p:cNvPicPr>
            <a:picLocks noChangeAspect="1" noChangeArrowheads="1"/>
          </p:cNvPicPr>
          <p:nvPr/>
        </p:nvPicPr>
        <p:blipFill>
          <a:blip r:embed="rId2" cstate="print"/>
          <a:srcRect/>
          <a:stretch>
            <a:fillRect/>
          </a:stretch>
        </p:blipFill>
        <p:spPr bwMode="auto">
          <a:xfrm>
            <a:off x="666750" y="1281112"/>
            <a:ext cx="7810500" cy="4295775"/>
          </a:xfrm>
          <a:prstGeom prst="rect">
            <a:avLst/>
          </a:prstGeom>
          <a:noFill/>
        </p:spPr>
      </p:pic>
      <p:sp>
        <p:nvSpPr>
          <p:cNvPr id="5" name="TextBox 4"/>
          <p:cNvSpPr txBox="1"/>
          <p:nvPr/>
        </p:nvSpPr>
        <p:spPr>
          <a:xfrm>
            <a:off x="2801251" y="5994401"/>
            <a:ext cx="6342749" cy="307777"/>
          </a:xfrm>
          <a:prstGeom prst="rect">
            <a:avLst/>
          </a:prstGeom>
          <a:noFill/>
        </p:spPr>
        <p:txBody>
          <a:bodyPr wrap="square" rtlCol="0">
            <a:spAutoFit/>
          </a:bodyPr>
          <a:lstStyle/>
          <a:p>
            <a:pPr algn="l"/>
            <a:r>
              <a:rPr lang="en-US" sz="1400" dirty="0" smtClean="0">
                <a:solidFill>
                  <a:srgbClr val="333333"/>
                </a:solidFill>
                <a:latin typeface="+mn-lt"/>
                <a:ea typeface="+mn-ea"/>
              </a:rPr>
              <a:t>Source: http://www.hpcadvisorycouncil.com/pdf/CD_adapco_applications.pdf</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Message Size Distribution: STAR-CD</a:t>
            </a:r>
            <a:endParaRPr lang="en-US" dirty="0"/>
          </a:p>
        </p:txBody>
      </p:sp>
      <p:pic>
        <p:nvPicPr>
          <p:cNvPr id="5122" name="Picture 2" descr="C:\DOCUME~1\simons\LOCALS~1\Temp\vmware-simons\VMwareDnD\ec1469c5\CD_adapco_applications.pdf-1.png"/>
          <p:cNvPicPr>
            <a:picLocks noChangeAspect="1" noChangeArrowheads="1"/>
          </p:cNvPicPr>
          <p:nvPr/>
        </p:nvPicPr>
        <p:blipFill>
          <a:blip r:embed="rId2" cstate="print"/>
          <a:srcRect/>
          <a:stretch>
            <a:fillRect/>
          </a:stretch>
        </p:blipFill>
        <p:spPr bwMode="auto">
          <a:xfrm>
            <a:off x="619125" y="1143000"/>
            <a:ext cx="7905750" cy="4572000"/>
          </a:xfrm>
          <a:prstGeom prst="rect">
            <a:avLst/>
          </a:prstGeom>
          <a:noFill/>
        </p:spPr>
      </p:pic>
      <p:sp>
        <p:nvSpPr>
          <p:cNvPr id="5" name="TextBox 4"/>
          <p:cNvSpPr txBox="1"/>
          <p:nvPr/>
        </p:nvSpPr>
        <p:spPr>
          <a:xfrm>
            <a:off x="2801251" y="5994401"/>
            <a:ext cx="6342749" cy="307777"/>
          </a:xfrm>
          <a:prstGeom prst="rect">
            <a:avLst/>
          </a:prstGeom>
          <a:noFill/>
        </p:spPr>
        <p:txBody>
          <a:bodyPr wrap="square" rtlCol="0">
            <a:spAutoFit/>
          </a:bodyPr>
          <a:lstStyle/>
          <a:p>
            <a:pPr algn="l"/>
            <a:r>
              <a:rPr lang="en-US" sz="1400" dirty="0" smtClean="0">
                <a:solidFill>
                  <a:srgbClr val="333333"/>
                </a:solidFill>
                <a:latin typeface="+mn-lt"/>
                <a:ea typeface="+mn-ea"/>
              </a:rPr>
              <a:t>Source: http://www.hpcadvisorycouncil.com/pdf/CD_adapco_applications.pdf</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STAR-CD Virtual to Native Run-time Ratios (Lower is Better)</a:t>
            </a:r>
            <a:endParaRPr lang="en-US" dirty="0"/>
          </a:p>
        </p:txBody>
      </p:sp>
      <p:graphicFrame>
        <p:nvGraphicFramePr>
          <p:cNvPr id="4" name="Chart 3"/>
          <p:cNvGraphicFramePr/>
          <p:nvPr/>
        </p:nvGraphicFramePr>
        <p:xfrm>
          <a:off x="972457" y="1179286"/>
          <a:ext cx="719908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660558" y="6009957"/>
            <a:ext cx="3454404" cy="318271"/>
          </a:xfrm>
          <a:prstGeom prst="rect">
            <a:avLst/>
          </a:prstGeom>
          <a:noFill/>
          <a:ln>
            <a:noFill/>
          </a:ln>
        </p:spPr>
        <p:txBody>
          <a:bodyPr wrap="square" rtlCol="0">
            <a:spAutoFit/>
          </a:bodyPr>
          <a:lstStyle/>
          <a:p>
            <a:pPr algn="l"/>
            <a:r>
              <a:rPr lang="en-US" sz="1400" dirty="0" smtClean="0">
                <a:solidFill>
                  <a:srgbClr val="333333"/>
                </a:solidFill>
                <a:latin typeface="+mn-lt"/>
                <a:ea typeface="+mn-ea"/>
              </a:rPr>
              <a:t>Data courtesy of Marco </a:t>
            </a:r>
            <a:r>
              <a:rPr lang="en-US" sz="1400" dirty="0" err="1" smtClean="0">
                <a:solidFill>
                  <a:srgbClr val="333333"/>
                </a:solidFill>
                <a:latin typeface="+mn-lt"/>
                <a:ea typeface="+mn-ea"/>
              </a:rPr>
              <a:t>Righini</a:t>
            </a:r>
            <a:r>
              <a:rPr lang="en-US" sz="1400" dirty="0" smtClean="0">
                <a:solidFill>
                  <a:srgbClr val="333333"/>
                </a:solidFill>
                <a:latin typeface="+mn-lt"/>
                <a:ea typeface="+mn-ea"/>
              </a:rPr>
              <a:t>, Intel Italy</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996043"/>
            <a:ext cx="9144000" cy="4680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ounded Rectangle 69"/>
          <p:cNvSpPr/>
          <p:nvPr/>
        </p:nvSpPr>
        <p:spPr bwMode="auto">
          <a:xfrm>
            <a:off x="281940" y="3584357"/>
            <a:ext cx="482600" cy="2667000"/>
          </a:xfrm>
          <a:prstGeom prst="roundRect">
            <a:avLst>
              <a:gd name="adj" fmla="val 34035"/>
            </a:avLst>
          </a:prstGeom>
          <a:solidFill>
            <a:schemeClr val="accent1"/>
          </a:solidFill>
          <a:ln w="19050">
            <a:no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71" name="Rectangle 70"/>
          <p:cNvSpPr/>
          <p:nvPr/>
        </p:nvSpPr>
        <p:spPr bwMode="auto">
          <a:xfrm>
            <a:off x="609600" y="3586897"/>
            <a:ext cx="171450" cy="2659380"/>
          </a:xfrm>
          <a:prstGeom prst="rect">
            <a:avLst/>
          </a:prstGeom>
          <a:solidFill>
            <a:schemeClr val="accent1"/>
          </a:solidFill>
          <a:ln w="19050">
            <a:no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7" name="Rounded Rectangle 6"/>
          <p:cNvSpPr/>
          <p:nvPr/>
        </p:nvSpPr>
        <p:spPr bwMode="auto">
          <a:xfrm>
            <a:off x="279400" y="823694"/>
            <a:ext cx="8493125" cy="2659063"/>
          </a:xfrm>
          <a:prstGeom prst="roundRect">
            <a:avLst>
              <a:gd name="adj" fmla="val 5844"/>
            </a:avLst>
          </a:prstGeom>
          <a:noFill/>
          <a:ln w="9525">
            <a:solidFill>
              <a:schemeClr val="bg2">
                <a:lumMod val="50000"/>
              </a:schemeClr>
            </a:solid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310293" name="Title 1"/>
          <p:cNvSpPr>
            <a:spLocks noGrp="1"/>
          </p:cNvSpPr>
          <p:nvPr>
            <p:ph type="title"/>
          </p:nvPr>
        </p:nvSpPr>
        <p:spPr>
          <a:xfrm>
            <a:off x="457212" y="134652"/>
            <a:ext cx="8229601" cy="504435"/>
          </a:xfrm>
        </p:spPr>
        <p:txBody>
          <a:bodyPr/>
          <a:lstStyle/>
          <a:p>
            <a:r>
              <a:rPr lang="en-US" sz="2000" dirty="0" smtClean="0"/>
              <a:t>Software Defined Networking (SDN) Enables Network Virtualization</a:t>
            </a:r>
            <a:endParaRPr lang="en-US" sz="2000" dirty="0"/>
          </a:p>
        </p:txBody>
      </p:sp>
      <p:sp>
        <p:nvSpPr>
          <p:cNvPr id="69" name="Rounded Rectangle 68"/>
          <p:cNvSpPr/>
          <p:nvPr/>
        </p:nvSpPr>
        <p:spPr bwMode="auto">
          <a:xfrm>
            <a:off x="279400" y="3584357"/>
            <a:ext cx="8493125" cy="2659063"/>
          </a:xfrm>
          <a:prstGeom prst="roundRect">
            <a:avLst>
              <a:gd name="adj" fmla="val 5844"/>
            </a:avLst>
          </a:prstGeom>
          <a:noFill/>
          <a:ln w="9525">
            <a:solidFill>
              <a:schemeClr val="bg2">
                <a:lumMod val="50000"/>
              </a:schemeClr>
            </a:solid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8" name="Rounded Rectangle 7"/>
          <p:cNvSpPr/>
          <p:nvPr/>
        </p:nvSpPr>
        <p:spPr bwMode="auto">
          <a:xfrm>
            <a:off x="281940" y="826788"/>
            <a:ext cx="482600" cy="2660096"/>
          </a:xfrm>
          <a:prstGeom prst="roundRect">
            <a:avLst>
              <a:gd name="adj" fmla="val 34035"/>
            </a:avLst>
          </a:prstGeom>
          <a:solidFill>
            <a:schemeClr val="bg2">
              <a:lumMod val="50000"/>
            </a:schemeClr>
          </a:solidFill>
          <a:ln w="19050">
            <a:no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9" name="Rectangle 8"/>
          <p:cNvSpPr/>
          <p:nvPr/>
        </p:nvSpPr>
        <p:spPr bwMode="auto">
          <a:xfrm>
            <a:off x="609600" y="822424"/>
            <a:ext cx="171450" cy="2659380"/>
          </a:xfrm>
          <a:prstGeom prst="rect">
            <a:avLst/>
          </a:prstGeom>
          <a:solidFill>
            <a:schemeClr val="bg2">
              <a:lumMod val="50000"/>
            </a:schemeClr>
          </a:solidFill>
          <a:ln w="19050">
            <a:no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10" name="TextBox 9"/>
          <p:cNvSpPr txBox="1"/>
          <p:nvPr/>
        </p:nvSpPr>
        <p:spPr>
          <a:xfrm rot="16200000">
            <a:off x="-814551" y="4734084"/>
            <a:ext cx="2668786" cy="369332"/>
          </a:xfrm>
          <a:prstGeom prst="rect">
            <a:avLst/>
          </a:prstGeom>
          <a:noFill/>
        </p:spPr>
        <p:txBody>
          <a:bodyPr wrap="square" rtlCol="0">
            <a:spAutoFit/>
          </a:bodyPr>
          <a:lstStyle/>
          <a:p>
            <a:pPr algn="l" defTabSz="457200" fontAlgn="auto">
              <a:spcBef>
                <a:spcPts val="0"/>
              </a:spcBef>
              <a:spcAft>
                <a:spcPts val="0"/>
              </a:spcAft>
            </a:pPr>
            <a:r>
              <a:rPr lang="en-US" sz="1800" b="1" dirty="0" smtClean="0">
                <a:solidFill>
                  <a:srgbClr val="FFFFFF"/>
                </a:solidFill>
                <a:latin typeface="Arial"/>
                <a:ea typeface="ＭＳ Ｐゴシック"/>
              </a:rPr>
              <a:t>Networking</a:t>
            </a:r>
          </a:p>
        </p:txBody>
      </p:sp>
      <p:sp>
        <p:nvSpPr>
          <p:cNvPr id="72" name="TextBox 71"/>
          <p:cNvSpPr txBox="1"/>
          <p:nvPr/>
        </p:nvSpPr>
        <p:spPr>
          <a:xfrm rot="16200000">
            <a:off x="-797063" y="1933422"/>
            <a:ext cx="2668786" cy="369332"/>
          </a:xfrm>
          <a:prstGeom prst="rect">
            <a:avLst/>
          </a:prstGeom>
          <a:noFill/>
        </p:spPr>
        <p:txBody>
          <a:bodyPr wrap="square" rtlCol="0">
            <a:spAutoFit/>
          </a:bodyPr>
          <a:lstStyle/>
          <a:p>
            <a:pPr algn="l" defTabSz="457200" fontAlgn="auto">
              <a:spcBef>
                <a:spcPts val="0"/>
              </a:spcBef>
              <a:spcAft>
                <a:spcPts val="0"/>
              </a:spcAft>
            </a:pPr>
            <a:r>
              <a:rPr lang="en-US" sz="1800" b="1" dirty="0" smtClean="0">
                <a:solidFill>
                  <a:srgbClr val="FFFFFF"/>
                </a:solidFill>
                <a:latin typeface="Arial"/>
                <a:ea typeface="ＭＳ Ｐゴシック"/>
              </a:rPr>
              <a:t>Telephony</a:t>
            </a:r>
          </a:p>
        </p:txBody>
      </p:sp>
      <p:grpSp>
        <p:nvGrpSpPr>
          <p:cNvPr id="2" name="Group 21"/>
          <p:cNvGrpSpPr/>
          <p:nvPr/>
        </p:nvGrpSpPr>
        <p:grpSpPr>
          <a:xfrm>
            <a:off x="1331957" y="3629327"/>
            <a:ext cx="2175628" cy="2515693"/>
            <a:chOff x="1331957" y="3504133"/>
            <a:chExt cx="2175628" cy="2515693"/>
          </a:xfrm>
        </p:grpSpPr>
        <p:pic>
          <p:nvPicPr>
            <p:cNvPr id="53" name="Picture 10" descr="ICON_VM_basic_flat_R2_Q408.png"/>
            <p:cNvPicPr>
              <a:picLocks noChangeAspect="1"/>
            </p:cNvPicPr>
            <p:nvPr/>
          </p:nvPicPr>
          <p:blipFill>
            <a:blip r:embed="rId3" cstate="email"/>
            <a:srcRect/>
            <a:stretch>
              <a:fillRect/>
            </a:stretch>
          </p:blipFill>
          <p:spPr bwMode="auto">
            <a:xfrm>
              <a:off x="1331957" y="3878483"/>
              <a:ext cx="493874" cy="493874"/>
            </a:xfrm>
            <a:prstGeom prst="rect">
              <a:avLst/>
            </a:prstGeom>
            <a:noFill/>
            <a:ln w="9525">
              <a:noFill/>
              <a:miter lim="800000"/>
              <a:headEnd/>
              <a:tailEnd/>
            </a:ln>
          </p:spPr>
        </p:pic>
        <p:sp>
          <p:nvSpPr>
            <p:cNvPr id="60" name="Rounded Rectangle 59"/>
            <p:cNvSpPr/>
            <p:nvPr/>
          </p:nvSpPr>
          <p:spPr bwMode="auto">
            <a:xfrm>
              <a:off x="1333360" y="4481020"/>
              <a:ext cx="2136191" cy="39370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defTabSz="457200" fontAlgn="auto">
                <a:spcBef>
                  <a:spcPts val="0"/>
                </a:spcBef>
                <a:spcAft>
                  <a:spcPts val="0"/>
                </a:spcAft>
                <a:defRPr/>
              </a:pPr>
              <a:endParaRPr lang="en-US" sz="1400" b="1" dirty="0" smtClean="0">
                <a:solidFill>
                  <a:srgbClr val="FFFFFF"/>
                </a:solidFill>
              </a:endParaRPr>
            </a:p>
          </p:txBody>
        </p:sp>
        <p:pic>
          <p:nvPicPr>
            <p:cNvPr id="61" name="Picture 10" descr="ICON_VM_basic_flat_R2_Q408.png"/>
            <p:cNvPicPr>
              <a:picLocks noChangeAspect="1"/>
            </p:cNvPicPr>
            <p:nvPr/>
          </p:nvPicPr>
          <p:blipFill>
            <a:blip r:embed="rId3" cstate="email"/>
            <a:srcRect/>
            <a:stretch>
              <a:fillRect/>
            </a:stretch>
          </p:blipFill>
          <p:spPr bwMode="auto">
            <a:xfrm>
              <a:off x="2136290" y="3878483"/>
              <a:ext cx="493874" cy="493874"/>
            </a:xfrm>
            <a:prstGeom prst="rect">
              <a:avLst/>
            </a:prstGeom>
            <a:noFill/>
            <a:ln w="9525">
              <a:noFill/>
              <a:miter lim="800000"/>
              <a:headEnd/>
              <a:tailEnd/>
            </a:ln>
          </p:spPr>
        </p:pic>
        <p:pic>
          <p:nvPicPr>
            <p:cNvPr id="62" name="Picture 10" descr="ICON_VM_basic_flat_R2_Q408.png"/>
            <p:cNvPicPr>
              <a:picLocks noChangeAspect="1"/>
            </p:cNvPicPr>
            <p:nvPr/>
          </p:nvPicPr>
          <p:blipFill>
            <a:blip r:embed="rId3" cstate="email"/>
            <a:srcRect/>
            <a:stretch>
              <a:fillRect/>
            </a:stretch>
          </p:blipFill>
          <p:spPr bwMode="auto">
            <a:xfrm>
              <a:off x="2940623" y="3878483"/>
              <a:ext cx="493874" cy="493874"/>
            </a:xfrm>
            <a:prstGeom prst="rect">
              <a:avLst/>
            </a:prstGeom>
            <a:noFill/>
            <a:ln w="9525">
              <a:noFill/>
              <a:miter lim="800000"/>
              <a:headEnd/>
              <a:tailEnd/>
            </a:ln>
          </p:spPr>
        </p:pic>
        <p:pic>
          <p:nvPicPr>
            <p:cNvPr id="65" name="Picture 4" descr="ICON_VirtTriangle_flat_Q408.png"/>
            <p:cNvPicPr>
              <a:picLocks noChangeAspect="1"/>
            </p:cNvPicPr>
            <p:nvPr/>
          </p:nvPicPr>
          <p:blipFill>
            <a:blip r:embed="rId4" cstate="email"/>
            <a:srcRect/>
            <a:stretch>
              <a:fillRect/>
            </a:stretch>
          </p:blipFill>
          <p:spPr bwMode="auto">
            <a:xfrm>
              <a:off x="1409561" y="4874720"/>
              <a:ext cx="1981200" cy="457200"/>
            </a:xfrm>
            <a:prstGeom prst="rect">
              <a:avLst/>
            </a:prstGeom>
            <a:noFill/>
            <a:ln w="9525">
              <a:noFill/>
              <a:miter lim="800000"/>
              <a:headEnd/>
              <a:tailEnd/>
            </a:ln>
          </p:spPr>
        </p:pic>
        <p:pic>
          <p:nvPicPr>
            <p:cNvPr id="66" name="Picture 8" descr="ICON_Server_flat_Q408.png"/>
            <p:cNvPicPr>
              <a:picLocks noChangeAspect="1"/>
            </p:cNvPicPr>
            <p:nvPr/>
          </p:nvPicPr>
          <p:blipFill>
            <a:blip r:embed="rId5" cstate="email"/>
            <a:srcRect/>
            <a:stretch>
              <a:fillRect/>
            </a:stretch>
          </p:blipFill>
          <p:spPr bwMode="auto">
            <a:xfrm>
              <a:off x="1855545" y="5347008"/>
              <a:ext cx="1039915" cy="264312"/>
            </a:xfrm>
            <a:prstGeom prst="rect">
              <a:avLst/>
            </a:prstGeom>
            <a:noFill/>
            <a:ln w="9525">
              <a:noFill/>
              <a:miter lim="800000"/>
              <a:headEnd/>
              <a:tailEnd/>
            </a:ln>
          </p:spPr>
        </p:pic>
        <p:sp>
          <p:nvSpPr>
            <p:cNvPr id="11" name="TextBox 10"/>
            <p:cNvSpPr txBox="1"/>
            <p:nvPr/>
          </p:nvSpPr>
          <p:spPr>
            <a:xfrm>
              <a:off x="1364049" y="5681272"/>
              <a:ext cx="2143536" cy="338554"/>
            </a:xfrm>
            <a:prstGeom prst="rect">
              <a:avLst/>
            </a:prstGeom>
            <a:noFill/>
          </p:spPr>
          <p:txBody>
            <a:bodyPr wrap="none" rtlCol="0">
              <a:spAutoFit/>
            </a:bodyPr>
            <a:lstStyle/>
            <a:p>
              <a:pPr algn="l" defTabSz="457200" fontAlgn="auto">
                <a:spcBef>
                  <a:spcPts val="0"/>
                </a:spcBef>
                <a:spcAft>
                  <a:spcPts val="0"/>
                </a:spcAft>
              </a:pPr>
              <a:r>
                <a:rPr lang="en-US" sz="1600" b="1" dirty="0" smtClean="0">
                  <a:solidFill>
                    <a:srgbClr val="003D79"/>
                  </a:solidFill>
                  <a:latin typeface="Arial"/>
                  <a:ea typeface="ＭＳ Ｐゴシック"/>
                </a:rPr>
                <a:t>Identifier = Location</a:t>
              </a:r>
            </a:p>
          </p:txBody>
        </p:sp>
        <p:sp>
          <p:nvSpPr>
            <p:cNvPr id="74" name="TextBox 73"/>
            <p:cNvSpPr txBox="1"/>
            <p:nvPr/>
          </p:nvSpPr>
          <p:spPr>
            <a:xfrm>
              <a:off x="1655881" y="3504133"/>
              <a:ext cx="1382110" cy="338554"/>
            </a:xfrm>
            <a:prstGeom prst="rect">
              <a:avLst/>
            </a:prstGeom>
            <a:noFill/>
          </p:spPr>
          <p:txBody>
            <a:bodyPr wrap="none" rtlCol="0">
              <a:spAutoFit/>
            </a:bodyPr>
            <a:lstStyle/>
            <a:p>
              <a:pPr algn="l" defTabSz="457200" fontAlgn="auto">
                <a:spcBef>
                  <a:spcPts val="0"/>
                </a:spcBef>
                <a:spcAft>
                  <a:spcPts val="0"/>
                </a:spcAft>
              </a:pPr>
              <a:r>
                <a:rPr lang="en-US" sz="1600" dirty="0" smtClean="0">
                  <a:solidFill>
                    <a:srgbClr val="333333"/>
                  </a:solidFill>
                  <a:latin typeface="Arial"/>
                  <a:ea typeface="ＭＳ Ｐゴシック"/>
                </a:rPr>
                <a:t>192.168.10.1</a:t>
              </a:r>
            </a:p>
          </p:txBody>
        </p:sp>
      </p:grpSp>
      <p:grpSp>
        <p:nvGrpSpPr>
          <p:cNvPr id="3" name="Group 25"/>
          <p:cNvGrpSpPr/>
          <p:nvPr/>
        </p:nvGrpSpPr>
        <p:grpSpPr>
          <a:xfrm>
            <a:off x="6278370" y="769145"/>
            <a:ext cx="2207009" cy="2652585"/>
            <a:chOff x="6278370" y="643951"/>
            <a:chExt cx="2207009" cy="2652585"/>
          </a:xfrm>
        </p:grpSpPr>
        <p:pic>
          <p:nvPicPr>
            <p:cNvPr id="151556" name="Picture 4" descr="http://www.geowebguru.com/img/guru/globe_network.jpg"/>
            <p:cNvPicPr>
              <a:picLocks noChangeAspect="1" noChangeArrowheads="1"/>
            </p:cNvPicPr>
            <p:nvPr/>
          </p:nvPicPr>
          <p:blipFill rotWithShape="1">
            <a:blip r:embed="rId6" cstate="email"/>
            <a:srcRect/>
            <a:stretch/>
          </p:blipFill>
          <p:spPr bwMode="auto">
            <a:xfrm>
              <a:off x="6278370" y="965035"/>
              <a:ext cx="2207009" cy="2119107"/>
            </a:xfrm>
            <a:prstGeom prst="rect">
              <a:avLst/>
            </a:prstGeom>
            <a:noFill/>
            <a:ln w="9525">
              <a:noFill/>
              <a:miter lim="800000"/>
              <a:headEnd/>
              <a:tailEnd/>
            </a:ln>
          </p:spPr>
        </p:pic>
        <p:pic>
          <p:nvPicPr>
            <p:cNvPr id="52" name="Picture 8" descr="C:\Users\testuser\AppData\Local\Temp\VMwareDnD\9829de2b\VMW_09Q3_ICON_CellPhone.png"/>
            <p:cNvPicPr>
              <a:picLocks noChangeAspect="1" noChangeArrowheads="1"/>
            </p:cNvPicPr>
            <p:nvPr/>
          </p:nvPicPr>
          <p:blipFill>
            <a:blip r:embed="rId7" cstate="email"/>
            <a:srcRect/>
            <a:stretch>
              <a:fillRect/>
            </a:stretch>
          </p:blipFill>
          <p:spPr bwMode="auto">
            <a:xfrm>
              <a:off x="7167074" y="643951"/>
              <a:ext cx="429601" cy="697785"/>
            </a:xfrm>
            <a:prstGeom prst="rect">
              <a:avLst/>
            </a:prstGeom>
            <a:noFill/>
          </p:spPr>
        </p:pic>
        <p:sp>
          <p:nvSpPr>
            <p:cNvPr id="77" name="TextBox 76"/>
            <p:cNvSpPr txBox="1"/>
            <p:nvPr/>
          </p:nvSpPr>
          <p:spPr>
            <a:xfrm>
              <a:off x="6662768" y="2957982"/>
              <a:ext cx="1438214" cy="338554"/>
            </a:xfrm>
            <a:prstGeom prst="rect">
              <a:avLst/>
            </a:prstGeom>
            <a:noFill/>
          </p:spPr>
          <p:txBody>
            <a:bodyPr wrap="none" rtlCol="0">
              <a:spAutoFit/>
            </a:bodyPr>
            <a:lstStyle/>
            <a:p>
              <a:pPr algn="l" defTabSz="457200" fontAlgn="auto">
                <a:spcBef>
                  <a:spcPts val="0"/>
                </a:spcBef>
                <a:spcAft>
                  <a:spcPts val="0"/>
                </a:spcAft>
              </a:pPr>
              <a:r>
                <a:rPr lang="en-US" sz="1600" dirty="0" smtClean="0">
                  <a:solidFill>
                    <a:srgbClr val="333333"/>
                  </a:solidFill>
                  <a:latin typeface="Arial"/>
                  <a:ea typeface="ＭＳ Ｐゴシック"/>
                </a:rPr>
                <a:t>650.555.1212</a:t>
              </a:r>
            </a:p>
          </p:txBody>
        </p:sp>
      </p:grpSp>
      <p:grpSp>
        <p:nvGrpSpPr>
          <p:cNvPr id="4" name="Group 20"/>
          <p:cNvGrpSpPr/>
          <p:nvPr/>
        </p:nvGrpSpPr>
        <p:grpSpPr>
          <a:xfrm>
            <a:off x="920839" y="893343"/>
            <a:ext cx="3290553" cy="2497786"/>
            <a:chOff x="920839" y="768149"/>
            <a:chExt cx="3290553" cy="2497786"/>
          </a:xfrm>
        </p:grpSpPr>
        <p:sp>
          <p:nvSpPr>
            <p:cNvPr id="12" name="TextBox 11"/>
            <p:cNvSpPr txBox="1"/>
            <p:nvPr/>
          </p:nvSpPr>
          <p:spPr>
            <a:xfrm>
              <a:off x="1855844" y="768149"/>
              <a:ext cx="1438214" cy="338554"/>
            </a:xfrm>
            <a:prstGeom prst="rect">
              <a:avLst/>
            </a:prstGeom>
            <a:noFill/>
          </p:spPr>
          <p:txBody>
            <a:bodyPr wrap="none" rtlCol="0">
              <a:spAutoFit/>
            </a:bodyPr>
            <a:lstStyle/>
            <a:p>
              <a:pPr algn="l" defTabSz="457200" fontAlgn="auto">
                <a:spcBef>
                  <a:spcPts val="0"/>
                </a:spcBef>
                <a:spcAft>
                  <a:spcPts val="0"/>
                </a:spcAft>
              </a:pPr>
              <a:r>
                <a:rPr lang="en-US" sz="1600" dirty="0" smtClean="0">
                  <a:solidFill>
                    <a:srgbClr val="333333"/>
                  </a:solidFill>
                  <a:latin typeface="Arial"/>
                  <a:ea typeface="ＭＳ Ｐゴシック"/>
                </a:rPr>
                <a:t>650.555.1212</a:t>
              </a:r>
            </a:p>
          </p:txBody>
        </p:sp>
        <p:cxnSp>
          <p:nvCxnSpPr>
            <p:cNvPr id="14" name="Straight Connector 13"/>
            <p:cNvCxnSpPr/>
            <p:nvPr/>
          </p:nvCxnSpPr>
          <p:spPr bwMode="auto">
            <a:xfrm>
              <a:off x="920839" y="2850100"/>
              <a:ext cx="3290553" cy="0"/>
            </a:xfrm>
            <a:prstGeom prst="line">
              <a:avLst/>
            </a:prstGeom>
            <a:solidFill>
              <a:srgbClr val="0095D3"/>
            </a:solidFill>
            <a:ln w="19050" cap="flat" cmpd="sng" algn="ctr">
              <a:solidFill>
                <a:schemeClr val="tx1"/>
              </a:solidFill>
              <a:prstDash val="solid"/>
              <a:round/>
              <a:headEnd type="triangle" w="med" len="med"/>
              <a:tailEnd type="triangle" w="med" len="med"/>
            </a:ln>
            <a:effectLst/>
          </p:spPr>
        </p:cxnSp>
        <p:cxnSp>
          <p:nvCxnSpPr>
            <p:cNvPr id="16" name="Straight Connector 15"/>
            <p:cNvCxnSpPr/>
            <p:nvPr/>
          </p:nvCxnSpPr>
          <p:spPr bwMode="auto">
            <a:xfrm>
              <a:off x="2504941" y="1582425"/>
              <a:ext cx="0" cy="1267675"/>
            </a:xfrm>
            <a:prstGeom prst="line">
              <a:avLst/>
            </a:prstGeom>
            <a:solidFill>
              <a:srgbClr val="0095D3"/>
            </a:solidFill>
            <a:ln w="1905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3513786" y="2058049"/>
              <a:ext cx="0" cy="792051"/>
            </a:xfrm>
            <a:prstGeom prst="line">
              <a:avLst/>
            </a:prstGeom>
            <a:solidFill>
              <a:srgbClr val="0095D3"/>
            </a:solidFill>
            <a:ln w="19050" cap="flat" cmpd="sng" algn="ctr">
              <a:solidFill>
                <a:schemeClr val="tx1"/>
              </a:solidFill>
              <a:prstDash val="solid"/>
              <a:round/>
              <a:headEnd type="none" w="med" len="med"/>
              <a:tailEnd type="none" w="med" len="med"/>
            </a:ln>
            <a:effectLst/>
          </p:spPr>
        </p:cxnSp>
        <p:pic>
          <p:nvPicPr>
            <p:cNvPr id="67" name="Picture 10" descr="C:\Users\testuser\AppData\Local\Temp\VMwareDnD\9a29d882\VMW_09Q3_ICON_House.png"/>
            <p:cNvPicPr>
              <a:picLocks noChangeAspect="1" noChangeArrowheads="1"/>
            </p:cNvPicPr>
            <p:nvPr/>
          </p:nvPicPr>
          <p:blipFill>
            <a:blip r:embed="rId8" cstate="email"/>
            <a:srcRect/>
            <a:stretch>
              <a:fillRect/>
            </a:stretch>
          </p:blipFill>
          <p:spPr bwMode="auto">
            <a:xfrm>
              <a:off x="2109958" y="1855072"/>
              <a:ext cx="707592" cy="775630"/>
            </a:xfrm>
            <a:prstGeom prst="rect">
              <a:avLst/>
            </a:prstGeom>
            <a:noFill/>
          </p:spPr>
        </p:pic>
        <p:pic>
          <p:nvPicPr>
            <p:cNvPr id="68" name="Picture 10" descr="C:\Users\testuser\AppData\Local\Temp\VMwareDnD\9a29d882\VMW_09Q3_ICON_House.png"/>
            <p:cNvPicPr>
              <a:picLocks noChangeAspect="1" noChangeArrowheads="1"/>
            </p:cNvPicPr>
            <p:nvPr/>
          </p:nvPicPr>
          <p:blipFill>
            <a:blip r:embed="rId8" cstate="email"/>
            <a:srcRect/>
            <a:stretch>
              <a:fillRect/>
            </a:stretch>
          </p:blipFill>
          <p:spPr bwMode="auto">
            <a:xfrm>
              <a:off x="3117372" y="1851028"/>
              <a:ext cx="707592" cy="775630"/>
            </a:xfrm>
            <a:prstGeom prst="rect">
              <a:avLst/>
            </a:prstGeom>
            <a:noFill/>
          </p:spPr>
        </p:pic>
        <p:cxnSp>
          <p:nvCxnSpPr>
            <p:cNvPr id="76" name="Straight Connector 75"/>
            <p:cNvCxnSpPr/>
            <p:nvPr/>
          </p:nvCxnSpPr>
          <p:spPr bwMode="auto">
            <a:xfrm>
              <a:off x="1463899" y="2049464"/>
              <a:ext cx="0" cy="792051"/>
            </a:xfrm>
            <a:prstGeom prst="line">
              <a:avLst/>
            </a:prstGeom>
            <a:solidFill>
              <a:srgbClr val="0095D3"/>
            </a:solidFill>
            <a:ln w="19050" cap="flat" cmpd="sng" algn="ctr">
              <a:solidFill>
                <a:schemeClr val="tx1"/>
              </a:solidFill>
              <a:prstDash val="solid"/>
              <a:round/>
              <a:headEnd type="none" w="med" len="med"/>
              <a:tailEnd type="none" w="med" len="med"/>
            </a:ln>
            <a:effectLst/>
          </p:spPr>
        </p:cxnSp>
        <p:pic>
          <p:nvPicPr>
            <p:cNvPr id="50" name="Picture 10" descr="C:\Users\testuser\AppData\Local\Temp\VMwareDnD\9a29d882\VMW_09Q3_ICON_House.png"/>
            <p:cNvPicPr>
              <a:picLocks noChangeAspect="1" noChangeArrowheads="1"/>
            </p:cNvPicPr>
            <p:nvPr/>
          </p:nvPicPr>
          <p:blipFill>
            <a:blip r:embed="rId8" cstate="email"/>
            <a:srcRect/>
            <a:stretch>
              <a:fillRect/>
            </a:stretch>
          </p:blipFill>
          <p:spPr bwMode="auto">
            <a:xfrm>
              <a:off x="1102544" y="1863728"/>
              <a:ext cx="707592" cy="775630"/>
            </a:xfrm>
            <a:prstGeom prst="rect">
              <a:avLst/>
            </a:prstGeom>
            <a:noFill/>
          </p:spPr>
        </p:pic>
        <p:pic>
          <p:nvPicPr>
            <p:cNvPr id="51" name="Picture 5" descr="C:\Users\testuser\AppData\Local\Temp\VMwareDnD\8b20e9fc\VMW_09Q3_ICON_VoIP_Phone.png"/>
            <p:cNvPicPr>
              <a:picLocks noChangeAspect="1" noChangeArrowheads="1"/>
            </p:cNvPicPr>
            <p:nvPr/>
          </p:nvPicPr>
          <p:blipFill>
            <a:blip r:embed="rId9" cstate="email"/>
            <a:srcRect/>
            <a:stretch>
              <a:fillRect/>
            </a:stretch>
          </p:blipFill>
          <p:spPr bwMode="auto">
            <a:xfrm>
              <a:off x="2106209" y="1148344"/>
              <a:ext cx="735892" cy="542343"/>
            </a:xfrm>
            <a:prstGeom prst="rect">
              <a:avLst/>
            </a:prstGeom>
            <a:noFill/>
          </p:spPr>
        </p:pic>
        <p:sp>
          <p:nvSpPr>
            <p:cNvPr id="78" name="TextBox 77"/>
            <p:cNvSpPr txBox="1"/>
            <p:nvPr/>
          </p:nvSpPr>
          <p:spPr>
            <a:xfrm>
              <a:off x="1364049" y="2927381"/>
              <a:ext cx="2143536" cy="338554"/>
            </a:xfrm>
            <a:prstGeom prst="rect">
              <a:avLst/>
            </a:prstGeom>
            <a:noFill/>
          </p:spPr>
          <p:txBody>
            <a:bodyPr wrap="none" rtlCol="0">
              <a:spAutoFit/>
            </a:bodyPr>
            <a:lstStyle/>
            <a:p>
              <a:pPr algn="l" defTabSz="457200" fontAlgn="auto">
                <a:spcBef>
                  <a:spcPts val="0"/>
                </a:spcBef>
                <a:spcAft>
                  <a:spcPts val="0"/>
                </a:spcAft>
              </a:pPr>
              <a:r>
                <a:rPr lang="en-US" sz="1600" b="1" dirty="0" smtClean="0">
                  <a:solidFill>
                    <a:srgbClr val="003D79"/>
                  </a:solidFill>
                  <a:latin typeface="Arial"/>
                  <a:ea typeface="ＭＳ Ｐゴシック"/>
                </a:rPr>
                <a:t>Identifier = Location</a:t>
              </a:r>
            </a:p>
          </p:txBody>
        </p:sp>
      </p:grpSp>
      <p:grpSp>
        <p:nvGrpSpPr>
          <p:cNvPr id="5" name="Group 23"/>
          <p:cNvGrpSpPr/>
          <p:nvPr/>
        </p:nvGrpSpPr>
        <p:grpSpPr>
          <a:xfrm>
            <a:off x="4023364" y="1604859"/>
            <a:ext cx="2261062" cy="1014153"/>
            <a:chOff x="4023364" y="1479665"/>
            <a:chExt cx="2261062" cy="1014153"/>
          </a:xfrm>
        </p:grpSpPr>
        <p:sp>
          <p:nvSpPr>
            <p:cNvPr id="19" name="Right Arrow 18"/>
            <p:cNvSpPr/>
            <p:nvPr/>
          </p:nvSpPr>
          <p:spPr bwMode="auto">
            <a:xfrm>
              <a:off x="4023364" y="1479665"/>
              <a:ext cx="2261062" cy="1014153"/>
            </a:xfrm>
            <a:prstGeom prst="rightArrow">
              <a:avLst>
                <a:gd name="adj1" fmla="val 69672"/>
                <a:gd name="adj2" fmla="val 50000"/>
              </a:avLst>
            </a:prstGeom>
            <a:gradFill flip="none" rotWithShape="1">
              <a:gsLst>
                <a:gs pos="0">
                  <a:schemeClr val="accent5">
                    <a:lumMod val="75000"/>
                  </a:schemeClr>
                </a:gs>
                <a:gs pos="65000">
                  <a:schemeClr val="accent5"/>
                </a:gs>
                <a:gs pos="100000">
                  <a:schemeClr val="bg1"/>
                </a:gs>
              </a:gsLst>
              <a:lin ang="10800000" scaled="1"/>
              <a:tileRect/>
            </a:gradFill>
            <a:ln w="19050">
              <a:no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20" name="TextBox 19"/>
            <p:cNvSpPr txBox="1"/>
            <p:nvPr/>
          </p:nvSpPr>
          <p:spPr>
            <a:xfrm>
              <a:off x="4550326" y="1695794"/>
              <a:ext cx="1193725" cy="584775"/>
            </a:xfrm>
            <a:prstGeom prst="rect">
              <a:avLst/>
            </a:prstGeom>
            <a:noFill/>
          </p:spPr>
          <p:txBody>
            <a:bodyPr wrap="none" rtlCol="0">
              <a:spAutoFit/>
            </a:bodyPr>
            <a:lstStyle/>
            <a:p>
              <a:pPr algn="l" defTabSz="457200" fontAlgn="auto">
                <a:spcBef>
                  <a:spcPts val="0"/>
                </a:spcBef>
                <a:spcAft>
                  <a:spcPts val="0"/>
                </a:spcAft>
              </a:pPr>
              <a:r>
                <a:rPr lang="en-US" sz="1600" b="1" dirty="0" smtClean="0">
                  <a:solidFill>
                    <a:srgbClr val="FFFFFF"/>
                  </a:solidFill>
                  <a:latin typeface="Arial"/>
                  <a:ea typeface="ＭＳ Ｐゴシック"/>
                </a:rPr>
                <a:t>Wireless</a:t>
              </a:r>
            </a:p>
            <a:p>
              <a:pPr algn="l" defTabSz="457200" fontAlgn="auto">
                <a:spcBef>
                  <a:spcPts val="0"/>
                </a:spcBef>
                <a:spcAft>
                  <a:spcPts val="0"/>
                </a:spcAft>
              </a:pPr>
              <a:r>
                <a:rPr lang="en-US" sz="1600" b="1" dirty="0" smtClean="0">
                  <a:solidFill>
                    <a:srgbClr val="FFFFFF"/>
                  </a:solidFill>
                  <a:latin typeface="Arial"/>
                  <a:ea typeface="ＭＳ Ｐゴシック"/>
                </a:rPr>
                <a:t>Telephony</a:t>
              </a:r>
            </a:p>
          </p:txBody>
        </p:sp>
      </p:grpSp>
      <p:grpSp>
        <p:nvGrpSpPr>
          <p:cNvPr id="6" name="Group 24"/>
          <p:cNvGrpSpPr/>
          <p:nvPr/>
        </p:nvGrpSpPr>
        <p:grpSpPr>
          <a:xfrm>
            <a:off x="3826625" y="4350830"/>
            <a:ext cx="2261062" cy="1014153"/>
            <a:chOff x="3826625" y="4225636"/>
            <a:chExt cx="2261062" cy="1014153"/>
          </a:xfrm>
        </p:grpSpPr>
        <p:sp>
          <p:nvSpPr>
            <p:cNvPr id="79" name="Right Arrow 78"/>
            <p:cNvSpPr/>
            <p:nvPr/>
          </p:nvSpPr>
          <p:spPr bwMode="auto">
            <a:xfrm>
              <a:off x="3826625" y="4225636"/>
              <a:ext cx="2261062" cy="1014153"/>
            </a:xfrm>
            <a:prstGeom prst="rightArrow">
              <a:avLst>
                <a:gd name="adj1" fmla="val 69672"/>
                <a:gd name="adj2" fmla="val 50000"/>
              </a:avLst>
            </a:prstGeom>
            <a:gradFill flip="none" rotWithShape="1">
              <a:gsLst>
                <a:gs pos="0">
                  <a:schemeClr val="accent5">
                    <a:lumMod val="75000"/>
                  </a:schemeClr>
                </a:gs>
                <a:gs pos="65000">
                  <a:schemeClr val="accent5"/>
                </a:gs>
                <a:gs pos="100000">
                  <a:schemeClr val="bg1"/>
                </a:gs>
              </a:gsLst>
              <a:lin ang="10800000" scaled="1"/>
              <a:tileRect/>
            </a:gradFill>
            <a:ln w="19050">
              <a:no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a typeface="ＭＳ Ｐゴシック"/>
              </a:endParaRPr>
            </a:p>
          </p:txBody>
        </p:sp>
        <p:sp>
          <p:nvSpPr>
            <p:cNvPr id="80" name="TextBox 79"/>
            <p:cNvSpPr txBox="1"/>
            <p:nvPr/>
          </p:nvSpPr>
          <p:spPr>
            <a:xfrm>
              <a:off x="4596828" y="4574765"/>
              <a:ext cx="877163" cy="338554"/>
            </a:xfrm>
            <a:prstGeom prst="rect">
              <a:avLst/>
            </a:prstGeom>
            <a:noFill/>
          </p:spPr>
          <p:txBody>
            <a:bodyPr wrap="none" rtlCol="0">
              <a:spAutoFit/>
            </a:bodyPr>
            <a:lstStyle/>
            <a:p>
              <a:pPr algn="l" defTabSz="457200" fontAlgn="auto">
                <a:spcBef>
                  <a:spcPts val="0"/>
                </a:spcBef>
                <a:spcAft>
                  <a:spcPts val="0"/>
                </a:spcAft>
              </a:pPr>
              <a:r>
                <a:rPr lang="en-US" sz="1600" b="1" dirty="0" smtClean="0">
                  <a:solidFill>
                    <a:srgbClr val="FFFFFF"/>
                  </a:solidFill>
                  <a:latin typeface="Arial"/>
                  <a:ea typeface="ＭＳ Ｐゴシック"/>
                </a:rPr>
                <a:t>VXLAN</a:t>
              </a:r>
            </a:p>
          </p:txBody>
        </p:sp>
      </p:grpSp>
      <p:grpSp>
        <p:nvGrpSpPr>
          <p:cNvPr id="13" name="Group 26"/>
          <p:cNvGrpSpPr/>
          <p:nvPr/>
        </p:nvGrpSpPr>
        <p:grpSpPr>
          <a:xfrm>
            <a:off x="6120937" y="4632078"/>
            <a:ext cx="2505440" cy="749531"/>
            <a:chOff x="6120937" y="4506884"/>
            <a:chExt cx="2505440" cy="749531"/>
          </a:xfrm>
        </p:grpSpPr>
        <p:pic>
          <p:nvPicPr>
            <p:cNvPr id="83" name="Picture 27" descr="ICON_Cloud_Q308"/>
            <p:cNvPicPr>
              <a:picLocks noChangeAspect="1" noChangeArrowheads="1"/>
            </p:cNvPicPr>
            <p:nvPr/>
          </p:nvPicPr>
          <p:blipFill>
            <a:blip r:embed="rId10" cstate="email"/>
            <a:srcRect/>
            <a:stretch>
              <a:fillRect/>
            </a:stretch>
          </p:blipFill>
          <p:spPr bwMode="auto">
            <a:xfrm>
              <a:off x="6120937" y="4506884"/>
              <a:ext cx="1178002" cy="749531"/>
            </a:xfrm>
            <a:prstGeom prst="rect">
              <a:avLst/>
            </a:prstGeom>
            <a:noFill/>
            <a:ln w="9525">
              <a:noFill/>
              <a:miter lim="800000"/>
              <a:headEnd/>
              <a:tailEnd/>
            </a:ln>
            <a:effectLst>
              <a:outerShdw blurRad="152400" dist="228600" dir="5400000" sx="90000" sy="-19000" rotWithShape="0">
                <a:prstClr val="black">
                  <a:alpha val="15000"/>
                </a:prstClr>
              </a:outerShdw>
            </a:effectLst>
          </p:spPr>
        </p:pic>
        <p:pic>
          <p:nvPicPr>
            <p:cNvPr id="84" name="Picture 27" descr="ICON_Cloud_Q308"/>
            <p:cNvPicPr>
              <a:picLocks noChangeAspect="1" noChangeArrowheads="1"/>
            </p:cNvPicPr>
            <p:nvPr/>
          </p:nvPicPr>
          <p:blipFill>
            <a:blip r:embed="rId11" cstate="email">
              <a:extLst>
                <a:ext uri="{BEBA8EAE-BF5A-486C-A8C5-ECC9F3942E4B}">
                  <a14:imgProps xmlns:a14="http://schemas.microsoft.com/office/drawing/2010/main" xmlns="">
                    <a14:imgLayer r:embed="rId12">
                      <a14:imgEffect>
                        <a14:saturation sat="0"/>
                      </a14:imgEffect>
                    </a14:imgLayer>
                  </a14:imgProps>
                </a:ext>
              </a:extLst>
            </a:blip>
            <a:srcRect/>
            <a:stretch>
              <a:fillRect/>
            </a:stretch>
          </p:blipFill>
          <p:spPr bwMode="auto">
            <a:xfrm>
              <a:off x="7448375" y="4506884"/>
              <a:ext cx="1178002" cy="749531"/>
            </a:xfrm>
            <a:prstGeom prst="rect">
              <a:avLst/>
            </a:prstGeom>
            <a:noFill/>
            <a:ln w="9525">
              <a:noFill/>
              <a:miter lim="800000"/>
              <a:headEnd/>
              <a:tailEnd/>
            </a:ln>
            <a:effectLst>
              <a:outerShdw blurRad="152400" dist="228600" dir="5400000" sx="90000" sy="-19000" rotWithShape="0">
                <a:prstClr val="black">
                  <a:alpha val="15000"/>
                </a:prstClr>
              </a:outerShdw>
            </a:effectLst>
          </p:spPr>
        </p:pic>
      </p:grpSp>
      <p:grpSp>
        <p:nvGrpSpPr>
          <p:cNvPr id="15" name="Group 14"/>
          <p:cNvGrpSpPr/>
          <p:nvPr/>
        </p:nvGrpSpPr>
        <p:grpSpPr>
          <a:xfrm>
            <a:off x="5946472" y="3710786"/>
            <a:ext cx="1382110" cy="858559"/>
            <a:chOff x="5946472" y="3585592"/>
            <a:chExt cx="1382110" cy="858559"/>
          </a:xfrm>
        </p:grpSpPr>
        <p:pic>
          <p:nvPicPr>
            <p:cNvPr id="81" name="Picture 10" descr="ICON_VM_basic_flat_R2_Q408.png"/>
            <p:cNvPicPr>
              <a:picLocks noChangeAspect="1"/>
            </p:cNvPicPr>
            <p:nvPr/>
          </p:nvPicPr>
          <p:blipFill>
            <a:blip r:embed="rId3" cstate="email"/>
            <a:srcRect/>
            <a:stretch>
              <a:fillRect/>
            </a:stretch>
          </p:blipFill>
          <p:spPr bwMode="auto">
            <a:xfrm>
              <a:off x="6403418" y="3950277"/>
              <a:ext cx="493874" cy="493874"/>
            </a:xfrm>
            <a:prstGeom prst="rect">
              <a:avLst/>
            </a:prstGeom>
            <a:noFill/>
            <a:ln w="9525">
              <a:noFill/>
              <a:miter lim="800000"/>
              <a:headEnd/>
              <a:tailEnd/>
            </a:ln>
          </p:spPr>
        </p:pic>
        <p:sp>
          <p:nvSpPr>
            <p:cNvPr id="46" name="TextBox 45"/>
            <p:cNvSpPr txBox="1"/>
            <p:nvPr/>
          </p:nvSpPr>
          <p:spPr>
            <a:xfrm>
              <a:off x="5946472" y="3585592"/>
              <a:ext cx="1382110" cy="338554"/>
            </a:xfrm>
            <a:prstGeom prst="rect">
              <a:avLst/>
            </a:prstGeom>
            <a:noFill/>
          </p:spPr>
          <p:txBody>
            <a:bodyPr wrap="none" rtlCol="0">
              <a:spAutoFit/>
            </a:bodyPr>
            <a:lstStyle/>
            <a:p>
              <a:pPr algn="l" defTabSz="457200" fontAlgn="auto">
                <a:spcBef>
                  <a:spcPts val="0"/>
                </a:spcBef>
                <a:spcAft>
                  <a:spcPts val="0"/>
                </a:spcAft>
              </a:pPr>
              <a:r>
                <a:rPr lang="en-US" sz="1600" dirty="0" smtClean="0">
                  <a:solidFill>
                    <a:srgbClr val="333333"/>
                  </a:solidFill>
                  <a:latin typeface="Arial"/>
                  <a:ea typeface="ＭＳ Ｐゴシック"/>
                </a:rPr>
                <a:t>192.168.10.1</a:t>
              </a:r>
            </a:p>
          </p:txBody>
        </p:sp>
      </p:grpSp>
      <p:pic>
        <p:nvPicPr>
          <p:cNvPr id="48" name="Picture 2"/>
          <p:cNvPicPr>
            <a:picLocks noChangeAspect="1" noChangeArrowheads="1"/>
          </p:cNvPicPr>
          <p:nvPr/>
        </p:nvPicPr>
        <p:blipFill>
          <a:blip r:embed="rId13" cstate="email"/>
          <a:srcRect/>
          <a:stretch>
            <a:fillRect/>
          </a:stretch>
        </p:blipFill>
        <p:spPr bwMode="auto">
          <a:xfrm>
            <a:off x="4861082" y="5300442"/>
            <a:ext cx="679876" cy="493751"/>
          </a:xfrm>
          <a:prstGeom prst="rect">
            <a:avLst/>
          </a:prstGeom>
          <a:noFill/>
          <a:ln w="9525">
            <a:noFill/>
            <a:miter lim="800000"/>
            <a:headEnd/>
            <a:tailEnd/>
          </a:ln>
        </p:spPr>
      </p:pic>
      <p:pic>
        <p:nvPicPr>
          <p:cNvPr id="49" name="Picture 3"/>
          <p:cNvPicPr>
            <a:picLocks noChangeAspect="1" noChangeArrowheads="1"/>
          </p:cNvPicPr>
          <p:nvPr/>
        </p:nvPicPr>
        <p:blipFill>
          <a:blip r:embed="rId14" cstate="email"/>
          <a:srcRect/>
          <a:stretch>
            <a:fillRect/>
          </a:stretch>
        </p:blipFill>
        <p:spPr bwMode="auto">
          <a:xfrm>
            <a:off x="4760158" y="5725594"/>
            <a:ext cx="937257" cy="454428"/>
          </a:xfrm>
          <a:prstGeom prst="rect">
            <a:avLst/>
          </a:prstGeom>
          <a:noFill/>
          <a:ln w="9525">
            <a:noFill/>
            <a:miter lim="800000"/>
            <a:headEnd/>
            <a:tailEnd/>
          </a:ln>
        </p:spPr>
      </p:pic>
      <p:pic>
        <p:nvPicPr>
          <p:cNvPr id="54" name="Picture 4"/>
          <p:cNvPicPr>
            <a:picLocks noChangeAspect="1" noChangeArrowheads="1"/>
          </p:cNvPicPr>
          <p:nvPr/>
        </p:nvPicPr>
        <p:blipFill>
          <a:blip r:embed="rId15" cstate="email"/>
          <a:srcRect/>
          <a:stretch>
            <a:fillRect/>
          </a:stretch>
        </p:blipFill>
        <p:spPr bwMode="auto">
          <a:xfrm>
            <a:off x="4063168" y="4213747"/>
            <a:ext cx="1250258" cy="193022"/>
          </a:xfrm>
          <a:prstGeom prst="rect">
            <a:avLst/>
          </a:prstGeom>
          <a:noFill/>
          <a:ln w="9525">
            <a:noFill/>
            <a:miter lim="800000"/>
            <a:headEnd/>
            <a:tailEnd/>
          </a:ln>
        </p:spPr>
      </p:pic>
      <p:pic>
        <p:nvPicPr>
          <p:cNvPr id="55" name="Picture 5"/>
          <p:cNvPicPr>
            <a:picLocks noChangeAspect="1" noChangeArrowheads="1"/>
          </p:cNvPicPr>
          <p:nvPr/>
        </p:nvPicPr>
        <p:blipFill>
          <a:blip r:embed="rId16" cstate="email"/>
          <a:srcRect/>
          <a:stretch>
            <a:fillRect/>
          </a:stretch>
        </p:blipFill>
        <p:spPr bwMode="auto">
          <a:xfrm>
            <a:off x="3480296" y="5235672"/>
            <a:ext cx="1105996" cy="479265"/>
          </a:xfrm>
          <a:prstGeom prst="rect">
            <a:avLst/>
          </a:prstGeom>
          <a:noFill/>
          <a:ln w="9525">
            <a:noFill/>
            <a:miter lim="800000"/>
            <a:headEnd/>
            <a:tailEnd/>
          </a:ln>
        </p:spPr>
      </p:pic>
      <p:pic>
        <p:nvPicPr>
          <p:cNvPr id="56" name="Picture 6"/>
          <p:cNvPicPr>
            <a:picLocks noChangeAspect="1" noChangeArrowheads="1"/>
          </p:cNvPicPr>
          <p:nvPr/>
        </p:nvPicPr>
        <p:blipFill>
          <a:blip r:embed="rId17" cstate="email"/>
          <a:srcRect/>
          <a:stretch>
            <a:fillRect/>
          </a:stretch>
        </p:blipFill>
        <p:spPr bwMode="auto">
          <a:xfrm>
            <a:off x="4154893" y="3838998"/>
            <a:ext cx="1260055" cy="304970"/>
          </a:xfrm>
          <a:prstGeom prst="rect">
            <a:avLst/>
          </a:prstGeom>
          <a:noFill/>
          <a:ln w="9525">
            <a:noFill/>
            <a:miter lim="800000"/>
            <a:headEnd/>
            <a:tailEnd/>
          </a:ln>
        </p:spPr>
      </p:pic>
      <p:pic>
        <p:nvPicPr>
          <p:cNvPr id="57" name="Picture 7"/>
          <p:cNvPicPr>
            <a:picLocks noChangeAspect="1" noChangeArrowheads="1"/>
          </p:cNvPicPr>
          <p:nvPr/>
        </p:nvPicPr>
        <p:blipFill>
          <a:blip r:embed="rId18" cstate="email"/>
          <a:srcRect/>
          <a:stretch>
            <a:fillRect/>
          </a:stretch>
        </p:blipFill>
        <p:spPr bwMode="auto">
          <a:xfrm>
            <a:off x="3954105" y="5742109"/>
            <a:ext cx="535021" cy="495985"/>
          </a:xfrm>
          <a:prstGeom prst="rect">
            <a:avLst/>
          </a:prstGeom>
          <a:noFill/>
          <a:ln w="9525">
            <a:noFill/>
            <a:miter lim="800000"/>
            <a:headEnd/>
            <a:tailEnd/>
          </a:ln>
        </p:spPr>
      </p:pic>
    </p:spTree>
    <p:extLst>
      <p:ext uri="{BB962C8B-B14F-4D97-AF65-F5344CB8AC3E}">
        <p14:creationId xmlns:p14="http://schemas.microsoft.com/office/powerpoint/2010/main" xmlns="" val="1729034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1000"/>
                            </p:stCondLst>
                            <p:childTnLst>
                              <p:par>
                                <p:cTn id="41" presetID="63" presetClass="path" presetSubtype="0" accel="50000" decel="50000" fill="hold" nodeType="afterEffect">
                                  <p:stCondLst>
                                    <p:cond delay="0"/>
                                  </p:stCondLst>
                                  <p:childTnLst>
                                    <p:animMotion origin="layout" path="M 1.94444E-6 4.88437E-6 L 0.16076 4.88437E-6 " pathEditMode="relative" rAng="0" ptsTypes="AA">
                                      <p:cBhvr>
                                        <p:cTn id="42" dur="2000" fill="hold"/>
                                        <p:tgtEl>
                                          <p:spTgt spid="15"/>
                                        </p:tgtEl>
                                        <p:attrNameLst>
                                          <p:attrName>ppt_x</p:attrName>
                                          <p:attrName>ppt_y</p:attrName>
                                        </p:attrNameLst>
                                      </p:cBhvr>
                                      <p:rCtr x="8038" y="0"/>
                                    </p:animMotion>
                                  </p:childTnLst>
                                </p:cTn>
                              </p:par>
                            </p:childTnLst>
                          </p:cTn>
                        </p:par>
                        <p:par>
                          <p:cTn id="43" fill="hold">
                            <p:stCondLst>
                              <p:cond delay="3000"/>
                            </p:stCondLst>
                            <p:childTnLst>
                              <p:par>
                                <p:cTn id="44" presetID="35" presetClass="path" presetSubtype="0" accel="50000" decel="50000" fill="hold" nodeType="afterEffect">
                                  <p:stCondLst>
                                    <p:cond delay="0"/>
                                  </p:stCondLst>
                                  <p:childTnLst>
                                    <p:animMotion origin="layout" path="M 0.16076 4.88437E-6 L 0.00069 4.88437E-6 " pathEditMode="relative" rAng="0" ptsTypes="AA">
                                      <p:cBhvr>
                                        <p:cTn id="45" dur="2000" fill="hold"/>
                                        <p:tgtEl>
                                          <p:spTgt spid="15"/>
                                        </p:tgtEl>
                                        <p:attrNameLst>
                                          <p:attrName>ppt_x</p:attrName>
                                          <p:attrName>ppt_y</p:attrName>
                                        </p:attrNameLst>
                                      </p:cBhvr>
                                      <p:rCtr x="-8003" y="0"/>
                                    </p:animMotion>
                                  </p:childTnLst>
                                </p:cTn>
                              </p:par>
                            </p:childTnLst>
                          </p:cTn>
                        </p:par>
                        <p:par>
                          <p:cTn id="46" fill="hold">
                            <p:stCondLst>
                              <p:cond delay="5000"/>
                            </p:stCondLst>
                            <p:childTnLst>
                              <p:par>
                                <p:cTn id="47" presetID="1" presetClass="entr" presetSubtype="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Center Networks – Traffic Trends</a:t>
            </a:r>
            <a:endParaRPr lang="en-US" dirty="0"/>
          </a:p>
        </p:txBody>
      </p:sp>
      <p:grpSp>
        <p:nvGrpSpPr>
          <p:cNvPr id="2" name="Group 1"/>
          <p:cNvGrpSpPr/>
          <p:nvPr/>
        </p:nvGrpSpPr>
        <p:grpSpPr>
          <a:xfrm>
            <a:off x="2218745" y="817870"/>
            <a:ext cx="4728282" cy="5031491"/>
            <a:chOff x="841232" y="758496"/>
            <a:chExt cx="2236497" cy="2379916"/>
          </a:xfrm>
        </p:grpSpPr>
        <p:cxnSp>
          <p:nvCxnSpPr>
            <p:cNvPr id="194" name="Straight Connector 193"/>
            <p:cNvCxnSpPr>
              <a:stCxn id="217" idx="1"/>
              <a:endCxn id="218" idx="3"/>
            </p:cNvCxnSpPr>
            <p:nvPr/>
          </p:nvCxnSpPr>
          <p:spPr>
            <a:xfrm flipH="1">
              <a:off x="1803213" y="1917342"/>
              <a:ext cx="312533" cy="0"/>
            </a:xfrm>
            <a:prstGeom prst="line">
              <a:avLst/>
            </a:prstGeom>
            <a:noFill/>
            <a:ln w="19050" cap="flat" cmpd="dbl" algn="ctr">
              <a:solidFill>
                <a:sysClr val="window" lastClr="FFFFFF">
                  <a:lumMod val="65000"/>
                </a:sysClr>
              </a:solidFill>
              <a:prstDash val="solid"/>
            </a:ln>
            <a:effectLst/>
          </p:spPr>
        </p:cxnSp>
        <p:sp>
          <p:nvSpPr>
            <p:cNvPr id="195" name="Oval 194"/>
            <p:cNvSpPr/>
            <p:nvPr/>
          </p:nvSpPr>
          <p:spPr>
            <a:xfrm>
              <a:off x="1920362" y="1805175"/>
              <a:ext cx="83010" cy="207525"/>
            </a:xfrm>
            <a:prstGeom prst="ellipse">
              <a:avLst/>
            </a:prstGeom>
            <a:noFill/>
            <a:ln w="19050" cap="flat" cmpd="sng" algn="ctr">
              <a:solidFill>
                <a:sysClr val="window" lastClr="FFFFFF">
                  <a:lumMod val="65000"/>
                </a:sysClr>
              </a:solidFill>
              <a:prstDash val="solid"/>
            </a:ln>
            <a:effectLst/>
          </p:spPr>
          <p:txBody>
            <a:bodyPr rtlCol="0" anchor="ctr"/>
            <a:lstStyle/>
            <a:p>
              <a:pPr fontAlgn="auto">
                <a:spcBef>
                  <a:spcPts val="0"/>
                </a:spcBef>
                <a:spcAft>
                  <a:spcPts val="0"/>
                </a:spcAft>
                <a:defRPr/>
              </a:pPr>
              <a:endParaRPr lang="en-US" sz="1800" kern="0">
                <a:solidFill>
                  <a:prstClr val="white"/>
                </a:solidFill>
                <a:latin typeface="Calibri"/>
                <a:ea typeface="+mn-ea"/>
              </a:endParaRPr>
            </a:p>
          </p:txBody>
        </p:sp>
        <p:cxnSp>
          <p:nvCxnSpPr>
            <p:cNvPr id="196" name="Straight Connector 195"/>
            <p:cNvCxnSpPr>
              <a:stCxn id="217" idx="2"/>
              <a:endCxn id="213" idx="0"/>
            </p:cNvCxnSpPr>
            <p:nvPr/>
          </p:nvCxnSpPr>
          <p:spPr>
            <a:xfrm flipH="1">
              <a:off x="1627441" y="2112519"/>
              <a:ext cx="664079" cy="255566"/>
            </a:xfrm>
            <a:prstGeom prst="line">
              <a:avLst/>
            </a:prstGeom>
            <a:noFill/>
            <a:ln w="19050" cap="flat" cmpd="sng" algn="ctr">
              <a:solidFill>
                <a:sysClr val="window" lastClr="FFFFFF">
                  <a:lumMod val="65000"/>
                </a:sysClr>
              </a:solidFill>
              <a:prstDash val="solid"/>
            </a:ln>
            <a:effectLst/>
          </p:spPr>
        </p:cxnSp>
        <p:cxnSp>
          <p:nvCxnSpPr>
            <p:cNvPr id="197" name="Straight Connector 196"/>
            <p:cNvCxnSpPr>
              <a:stCxn id="217" idx="2"/>
              <a:endCxn id="215" idx="0"/>
            </p:cNvCxnSpPr>
            <p:nvPr/>
          </p:nvCxnSpPr>
          <p:spPr>
            <a:xfrm>
              <a:off x="2291520" y="2112519"/>
              <a:ext cx="0" cy="255566"/>
            </a:xfrm>
            <a:prstGeom prst="line">
              <a:avLst/>
            </a:prstGeom>
            <a:noFill/>
            <a:ln w="19050" cap="flat" cmpd="sng" algn="ctr">
              <a:solidFill>
                <a:sysClr val="window" lastClr="FFFFFF">
                  <a:lumMod val="65000"/>
                </a:sysClr>
              </a:solidFill>
              <a:prstDash val="solid"/>
            </a:ln>
            <a:effectLst/>
          </p:spPr>
        </p:cxnSp>
        <p:cxnSp>
          <p:nvCxnSpPr>
            <p:cNvPr id="198" name="Straight Connector 197"/>
            <p:cNvCxnSpPr>
              <a:stCxn id="218" idx="2"/>
              <a:endCxn id="214" idx="0"/>
            </p:cNvCxnSpPr>
            <p:nvPr/>
          </p:nvCxnSpPr>
          <p:spPr>
            <a:xfrm flipH="1">
              <a:off x="963361" y="2112519"/>
              <a:ext cx="664079" cy="255566"/>
            </a:xfrm>
            <a:prstGeom prst="line">
              <a:avLst/>
            </a:prstGeom>
            <a:noFill/>
            <a:ln w="19050" cap="flat" cmpd="sng" algn="ctr">
              <a:solidFill>
                <a:sysClr val="window" lastClr="FFFFFF">
                  <a:lumMod val="65000"/>
                </a:sysClr>
              </a:solidFill>
              <a:prstDash val="solid"/>
            </a:ln>
            <a:effectLst/>
          </p:spPr>
        </p:cxnSp>
        <p:cxnSp>
          <p:nvCxnSpPr>
            <p:cNvPr id="199" name="Straight Connector 198"/>
            <p:cNvCxnSpPr>
              <a:stCxn id="218" idx="2"/>
              <a:endCxn id="213" idx="0"/>
            </p:cNvCxnSpPr>
            <p:nvPr/>
          </p:nvCxnSpPr>
          <p:spPr>
            <a:xfrm>
              <a:off x="1627440" y="2112519"/>
              <a:ext cx="1" cy="255566"/>
            </a:xfrm>
            <a:prstGeom prst="line">
              <a:avLst/>
            </a:prstGeom>
            <a:noFill/>
            <a:ln w="19050" cap="flat" cmpd="sng" algn="ctr">
              <a:solidFill>
                <a:sysClr val="window" lastClr="FFFFFF">
                  <a:lumMod val="65000"/>
                </a:sysClr>
              </a:solidFill>
              <a:prstDash val="solid"/>
            </a:ln>
            <a:effectLst/>
          </p:spPr>
        </p:cxnSp>
        <p:cxnSp>
          <p:nvCxnSpPr>
            <p:cNvPr id="200" name="Straight Connector 199"/>
            <p:cNvCxnSpPr>
              <a:stCxn id="218" idx="2"/>
              <a:endCxn id="215" idx="0"/>
            </p:cNvCxnSpPr>
            <p:nvPr/>
          </p:nvCxnSpPr>
          <p:spPr>
            <a:xfrm>
              <a:off x="1627440" y="2112519"/>
              <a:ext cx="664080" cy="255566"/>
            </a:xfrm>
            <a:prstGeom prst="line">
              <a:avLst/>
            </a:prstGeom>
            <a:noFill/>
            <a:ln w="19050" cap="flat" cmpd="sng" algn="ctr">
              <a:solidFill>
                <a:sysClr val="window" lastClr="FFFFFF">
                  <a:lumMod val="65000"/>
                </a:sysClr>
              </a:solidFill>
              <a:prstDash val="solid"/>
            </a:ln>
            <a:effectLst/>
          </p:spPr>
        </p:cxnSp>
        <p:cxnSp>
          <p:nvCxnSpPr>
            <p:cNvPr id="201" name="Straight Connector 200"/>
            <p:cNvCxnSpPr>
              <a:stCxn id="218" idx="2"/>
              <a:endCxn id="216" idx="0"/>
            </p:cNvCxnSpPr>
            <p:nvPr/>
          </p:nvCxnSpPr>
          <p:spPr>
            <a:xfrm>
              <a:off x="1627440" y="2112519"/>
              <a:ext cx="1328160" cy="255566"/>
            </a:xfrm>
            <a:prstGeom prst="line">
              <a:avLst/>
            </a:prstGeom>
            <a:noFill/>
            <a:ln w="19050" cap="flat" cmpd="sng" algn="ctr">
              <a:solidFill>
                <a:sysClr val="window" lastClr="FFFFFF">
                  <a:lumMod val="65000"/>
                </a:sysClr>
              </a:solidFill>
              <a:prstDash val="solid"/>
            </a:ln>
            <a:effectLst/>
          </p:spPr>
        </p:cxnSp>
        <p:cxnSp>
          <p:nvCxnSpPr>
            <p:cNvPr id="202" name="Straight Connector 201"/>
            <p:cNvCxnSpPr>
              <a:stCxn id="217" idx="2"/>
              <a:endCxn id="214" idx="0"/>
            </p:cNvCxnSpPr>
            <p:nvPr/>
          </p:nvCxnSpPr>
          <p:spPr>
            <a:xfrm flipH="1">
              <a:off x="963361" y="2112519"/>
              <a:ext cx="1328159" cy="255566"/>
            </a:xfrm>
            <a:prstGeom prst="line">
              <a:avLst/>
            </a:prstGeom>
            <a:noFill/>
            <a:ln w="19050" cap="flat" cmpd="sng" algn="ctr">
              <a:solidFill>
                <a:sysClr val="window" lastClr="FFFFFF">
                  <a:lumMod val="65000"/>
                </a:sysClr>
              </a:solidFill>
              <a:prstDash val="solid"/>
            </a:ln>
            <a:effectLst/>
          </p:spPr>
        </p:cxnSp>
        <p:cxnSp>
          <p:nvCxnSpPr>
            <p:cNvPr id="203" name="Straight Connector 202"/>
            <p:cNvCxnSpPr>
              <a:stCxn id="217" idx="2"/>
              <a:endCxn id="216" idx="0"/>
            </p:cNvCxnSpPr>
            <p:nvPr/>
          </p:nvCxnSpPr>
          <p:spPr>
            <a:xfrm>
              <a:off x="2291520" y="2112519"/>
              <a:ext cx="664080" cy="255566"/>
            </a:xfrm>
            <a:prstGeom prst="line">
              <a:avLst/>
            </a:prstGeom>
            <a:noFill/>
            <a:ln w="19050" cap="flat" cmpd="sng" algn="ctr">
              <a:solidFill>
                <a:sysClr val="window" lastClr="FFFFFF">
                  <a:lumMod val="65000"/>
                </a:sysClr>
              </a:solidFill>
              <a:prstDash val="solid"/>
            </a:ln>
            <a:effectLst/>
          </p:spPr>
        </p:cxnSp>
        <p:cxnSp>
          <p:nvCxnSpPr>
            <p:cNvPr id="204" name="Straight Connector 203"/>
            <p:cNvCxnSpPr>
              <a:stCxn id="219" idx="2"/>
              <a:endCxn id="218" idx="0"/>
            </p:cNvCxnSpPr>
            <p:nvPr/>
          </p:nvCxnSpPr>
          <p:spPr>
            <a:xfrm>
              <a:off x="1627440" y="1456534"/>
              <a:ext cx="0" cy="265631"/>
            </a:xfrm>
            <a:prstGeom prst="line">
              <a:avLst/>
            </a:prstGeom>
            <a:noFill/>
            <a:ln w="19050" cap="flat" cmpd="sng" algn="ctr">
              <a:solidFill>
                <a:sysClr val="window" lastClr="FFFFFF">
                  <a:lumMod val="65000"/>
                </a:sysClr>
              </a:solidFill>
              <a:prstDash val="solid"/>
            </a:ln>
            <a:effectLst/>
          </p:spPr>
        </p:cxnSp>
        <p:cxnSp>
          <p:nvCxnSpPr>
            <p:cNvPr id="205" name="Straight Connector 204"/>
            <p:cNvCxnSpPr>
              <a:stCxn id="220" idx="2"/>
              <a:endCxn id="217" idx="0"/>
            </p:cNvCxnSpPr>
            <p:nvPr/>
          </p:nvCxnSpPr>
          <p:spPr>
            <a:xfrm>
              <a:off x="2291520" y="1456534"/>
              <a:ext cx="0" cy="265631"/>
            </a:xfrm>
            <a:prstGeom prst="line">
              <a:avLst/>
            </a:prstGeom>
            <a:noFill/>
            <a:ln w="19050" cap="flat" cmpd="sng" algn="ctr">
              <a:solidFill>
                <a:sysClr val="window" lastClr="FFFFFF">
                  <a:lumMod val="65000"/>
                </a:sysClr>
              </a:solidFill>
              <a:prstDash val="solid"/>
            </a:ln>
            <a:effectLst/>
          </p:spPr>
        </p:cxnSp>
        <p:cxnSp>
          <p:nvCxnSpPr>
            <p:cNvPr id="206" name="Straight Connector 205"/>
            <p:cNvCxnSpPr>
              <a:stCxn id="220" idx="2"/>
              <a:endCxn id="218" idx="0"/>
            </p:cNvCxnSpPr>
            <p:nvPr/>
          </p:nvCxnSpPr>
          <p:spPr>
            <a:xfrm flipH="1">
              <a:off x="1627440" y="1456534"/>
              <a:ext cx="664080" cy="265631"/>
            </a:xfrm>
            <a:prstGeom prst="line">
              <a:avLst/>
            </a:prstGeom>
            <a:noFill/>
            <a:ln w="19050" cap="flat" cmpd="sng" algn="ctr">
              <a:solidFill>
                <a:sysClr val="window" lastClr="FFFFFF">
                  <a:lumMod val="65000"/>
                </a:sysClr>
              </a:solidFill>
              <a:prstDash val="solid"/>
            </a:ln>
            <a:effectLst/>
          </p:spPr>
        </p:cxnSp>
        <p:cxnSp>
          <p:nvCxnSpPr>
            <p:cNvPr id="207" name="Straight Connector 206"/>
            <p:cNvCxnSpPr>
              <a:stCxn id="219" idx="2"/>
              <a:endCxn id="217" idx="0"/>
            </p:cNvCxnSpPr>
            <p:nvPr/>
          </p:nvCxnSpPr>
          <p:spPr>
            <a:xfrm>
              <a:off x="1627440" y="1456534"/>
              <a:ext cx="664080" cy="265631"/>
            </a:xfrm>
            <a:prstGeom prst="line">
              <a:avLst/>
            </a:prstGeom>
            <a:noFill/>
            <a:ln w="19050" cap="flat" cmpd="sng" algn="ctr">
              <a:solidFill>
                <a:sysClr val="window" lastClr="FFFFFF">
                  <a:lumMod val="65000"/>
                </a:sysClr>
              </a:solidFill>
              <a:prstDash val="solid"/>
            </a:ln>
            <a:effectLst/>
          </p:spPr>
        </p:cxnSp>
        <p:cxnSp>
          <p:nvCxnSpPr>
            <p:cNvPr id="208" name="Straight Connector 207"/>
            <p:cNvCxnSpPr>
              <a:stCxn id="214" idx="2"/>
              <a:endCxn id="222" idx="0"/>
            </p:cNvCxnSpPr>
            <p:nvPr/>
          </p:nvCxnSpPr>
          <p:spPr>
            <a:xfrm>
              <a:off x="963361" y="2653432"/>
              <a:ext cx="0" cy="240890"/>
            </a:xfrm>
            <a:prstGeom prst="line">
              <a:avLst/>
            </a:prstGeom>
            <a:noFill/>
            <a:ln w="19050" cap="flat" cmpd="sng" algn="ctr">
              <a:solidFill>
                <a:sysClr val="window" lastClr="FFFFFF">
                  <a:lumMod val="65000"/>
                </a:sysClr>
              </a:solidFill>
              <a:prstDash val="solid"/>
            </a:ln>
            <a:effectLst/>
          </p:spPr>
        </p:cxnSp>
        <p:cxnSp>
          <p:nvCxnSpPr>
            <p:cNvPr id="209" name="Straight Connector 208"/>
            <p:cNvCxnSpPr>
              <a:stCxn id="213" idx="2"/>
              <a:endCxn id="223" idx="0"/>
            </p:cNvCxnSpPr>
            <p:nvPr/>
          </p:nvCxnSpPr>
          <p:spPr>
            <a:xfrm flipH="1">
              <a:off x="1627440" y="2653432"/>
              <a:ext cx="1" cy="240890"/>
            </a:xfrm>
            <a:prstGeom prst="line">
              <a:avLst/>
            </a:prstGeom>
            <a:noFill/>
            <a:ln w="19050" cap="flat" cmpd="sng" algn="ctr">
              <a:solidFill>
                <a:sysClr val="window" lastClr="FFFFFF">
                  <a:lumMod val="65000"/>
                </a:sysClr>
              </a:solidFill>
              <a:prstDash val="solid"/>
            </a:ln>
            <a:effectLst/>
          </p:spPr>
        </p:cxnSp>
        <p:cxnSp>
          <p:nvCxnSpPr>
            <p:cNvPr id="210" name="Straight Connector 209"/>
            <p:cNvCxnSpPr>
              <a:stCxn id="215" idx="2"/>
              <a:endCxn id="224" idx="0"/>
            </p:cNvCxnSpPr>
            <p:nvPr/>
          </p:nvCxnSpPr>
          <p:spPr>
            <a:xfrm>
              <a:off x="2291520" y="2653432"/>
              <a:ext cx="0" cy="240889"/>
            </a:xfrm>
            <a:prstGeom prst="line">
              <a:avLst/>
            </a:prstGeom>
            <a:noFill/>
            <a:ln w="19050" cap="flat" cmpd="sng" algn="ctr">
              <a:solidFill>
                <a:sysClr val="window" lastClr="FFFFFF">
                  <a:lumMod val="65000"/>
                </a:sysClr>
              </a:solidFill>
              <a:prstDash val="solid"/>
            </a:ln>
            <a:effectLst/>
          </p:spPr>
        </p:cxnSp>
        <p:cxnSp>
          <p:nvCxnSpPr>
            <p:cNvPr id="211" name="Straight Connector 210"/>
            <p:cNvCxnSpPr>
              <a:stCxn id="216" idx="2"/>
              <a:endCxn id="225" idx="0"/>
            </p:cNvCxnSpPr>
            <p:nvPr/>
          </p:nvCxnSpPr>
          <p:spPr>
            <a:xfrm>
              <a:off x="2955600" y="2653432"/>
              <a:ext cx="0" cy="240890"/>
            </a:xfrm>
            <a:prstGeom prst="line">
              <a:avLst/>
            </a:prstGeom>
            <a:noFill/>
            <a:ln w="19050" cap="flat" cmpd="sng" algn="ctr">
              <a:solidFill>
                <a:sysClr val="window" lastClr="FFFFFF">
                  <a:lumMod val="65000"/>
                </a:sysClr>
              </a:solidFill>
              <a:prstDash val="solid"/>
            </a:ln>
            <a:effectLst/>
          </p:spPr>
        </p:cxnSp>
        <p:pic>
          <p:nvPicPr>
            <p:cNvPr id="212" name="Picture 25"/>
            <p:cNvPicPr>
              <a:picLocks noChangeArrowheads="1"/>
            </p:cNvPicPr>
            <p:nvPr/>
          </p:nvPicPr>
          <p:blipFill>
            <a:blip r:embed="rId2" cstate="print">
              <a:duotone>
                <a:srgbClr val="4C4D4E">
                  <a:shade val="45000"/>
                  <a:satMod val="135000"/>
                </a:srgbClr>
                <a:prstClr val="white"/>
              </a:duotone>
            </a:blip>
            <a:srcRect/>
            <a:stretch>
              <a:fillRect/>
            </a:stretch>
          </p:blipFill>
          <p:spPr bwMode="auto">
            <a:xfrm>
              <a:off x="1295400" y="758496"/>
              <a:ext cx="1332933" cy="582578"/>
            </a:xfrm>
            <a:prstGeom prst="rect">
              <a:avLst/>
            </a:prstGeom>
            <a:noFill/>
            <a:ln w="9525">
              <a:noFill/>
              <a:miter lim="800000"/>
              <a:headEnd/>
              <a:tailEnd/>
            </a:ln>
          </p:spPr>
        </p:pic>
        <p:pic>
          <p:nvPicPr>
            <p:cNvPr id="213" name="Picture 212" descr="switch.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05312" y="2368085"/>
              <a:ext cx="244257" cy="285347"/>
            </a:xfrm>
            <a:prstGeom prst="rect">
              <a:avLst/>
            </a:prstGeom>
          </p:spPr>
        </p:pic>
        <p:pic>
          <p:nvPicPr>
            <p:cNvPr id="214" name="Picture 213" descr="switch.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41232" y="2368085"/>
              <a:ext cx="244257" cy="285347"/>
            </a:xfrm>
            <a:prstGeom prst="rect">
              <a:avLst/>
            </a:prstGeom>
          </p:spPr>
        </p:pic>
        <p:pic>
          <p:nvPicPr>
            <p:cNvPr id="215" name="Picture 214" descr="switch.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69391" y="2368085"/>
              <a:ext cx="244257" cy="285347"/>
            </a:xfrm>
            <a:prstGeom prst="rect">
              <a:avLst/>
            </a:prstGeom>
          </p:spPr>
        </p:pic>
        <p:pic>
          <p:nvPicPr>
            <p:cNvPr id="216" name="Picture 215" descr="switch.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33471" y="2368085"/>
              <a:ext cx="244257" cy="285347"/>
            </a:xfrm>
            <a:prstGeom prst="rect">
              <a:avLst/>
            </a:prstGeom>
          </p:spPr>
        </p:pic>
        <p:pic>
          <p:nvPicPr>
            <p:cNvPr id="217" name="Picture 216" descr="Router.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15746" y="1722165"/>
              <a:ext cx="351547" cy="390354"/>
            </a:xfrm>
            <a:prstGeom prst="rect">
              <a:avLst/>
            </a:prstGeom>
          </p:spPr>
        </p:pic>
        <p:pic>
          <p:nvPicPr>
            <p:cNvPr id="218" name="Picture 217" descr="Router.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51666" y="1722165"/>
              <a:ext cx="351547" cy="390354"/>
            </a:xfrm>
            <a:prstGeom prst="rect">
              <a:avLst/>
            </a:prstGeom>
          </p:spPr>
        </p:pic>
        <p:pic>
          <p:nvPicPr>
            <p:cNvPr id="219" name="Picture 37"/>
            <p:cNvPicPr>
              <a:picLocks noChangeArrowheads="1"/>
            </p:cNvPicPr>
            <p:nvPr/>
          </p:nvPicPr>
          <p:blipFill>
            <a:blip r:embed="rId5" cstate="print">
              <a:duotone>
                <a:srgbClr val="4C4D4E">
                  <a:shade val="45000"/>
                  <a:satMod val="135000"/>
                </a:srgbClr>
                <a:prstClr val="white"/>
              </a:duotone>
            </a:blip>
            <a:srcRect/>
            <a:stretch>
              <a:fillRect/>
            </a:stretch>
          </p:blipFill>
          <p:spPr bwMode="auto">
            <a:xfrm>
              <a:off x="1431225" y="1225613"/>
              <a:ext cx="392429" cy="230921"/>
            </a:xfrm>
            <a:prstGeom prst="rect">
              <a:avLst/>
            </a:prstGeom>
            <a:noFill/>
            <a:ln w="9525">
              <a:noFill/>
              <a:miter lim="800000"/>
              <a:headEnd/>
              <a:tailEnd/>
            </a:ln>
          </p:spPr>
        </p:pic>
        <p:pic>
          <p:nvPicPr>
            <p:cNvPr id="220" name="Picture 37"/>
            <p:cNvPicPr>
              <a:picLocks noChangeArrowheads="1"/>
            </p:cNvPicPr>
            <p:nvPr/>
          </p:nvPicPr>
          <p:blipFill>
            <a:blip r:embed="rId5" cstate="print">
              <a:duotone>
                <a:srgbClr val="4C4D4E">
                  <a:shade val="45000"/>
                  <a:satMod val="135000"/>
                </a:srgbClr>
                <a:prstClr val="white"/>
              </a:duotone>
            </a:blip>
            <a:srcRect/>
            <a:stretch>
              <a:fillRect/>
            </a:stretch>
          </p:blipFill>
          <p:spPr bwMode="auto">
            <a:xfrm>
              <a:off x="2095305" y="1225613"/>
              <a:ext cx="392429" cy="230921"/>
            </a:xfrm>
            <a:prstGeom prst="rect">
              <a:avLst/>
            </a:prstGeom>
            <a:noFill/>
            <a:ln w="9525">
              <a:noFill/>
              <a:miter lim="800000"/>
              <a:headEnd/>
              <a:tailEnd/>
            </a:ln>
          </p:spPr>
        </p:pic>
        <p:sp>
          <p:nvSpPr>
            <p:cNvPr id="221" name="TextBox 220"/>
            <p:cNvSpPr txBox="1"/>
            <p:nvPr/>
          </p:nvSpPr>
          <p:spPr>
            <a:xfrm>
              <a:off x="1420693" y="949200"/>
              <a:ext cx="1082348" cy="276999"/>
            </a:xfrm>
            <a:prstGeom prst="rect">
              <a:avLst/>
            </a:prstGeom>
            <a:noFill/>
          </p:spPr>
          <p:txBody>
            <a:bodyPr wrap="none" rtlCol="0">
              <a:spAutoFit/>
            </a:bodyPr>
            <a:lstStyle/>
            <a:p>
              <a:pPr fontAlgn="auto">
                <a:spcBef>
                  <a:spcPts val="0"/>
                </a:spcBef>
                <a:spcAft>
                  <a:spcPts val="0"/>
                </a:spcAft>
              </a:pPr>
              <a:r>
                <a:rPr lang="en-US" sz="1200" dirty="0">
                  <a:solidFill>
                    <a:srgbClr val="000000"/>
                  </a:solidFill>
                  <a:latin typeface="Calibri"/>
                  <a:ea typeface="+mn-ea"/>
                </a:rPr>
                <a:t>WAN/Internet</a:t>
              </a:r>
            </a:p>
          </p:txBody>
        </p:sp>
        <p:pic>
          <p:nvPicPr>
            <p:cNvPr id="222" name="Picture 221" descr="OVS.png"/>
            <p:cNvPicPr>
              <a:picLocks noChangeAspect="1"/>
            </p:cNvPicPr>
            <p:nvPr/>
          </p:nvPicPr>
          <p:blipFill rotWithShape="1">
            <a:blip r:embed="rId6"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841232" y="2894322"/>
              <a:ext cx="244258" cy="244090"/>
            </a:xfrm>
            <a:prstGeom prst="ellipse">
              <a:avLst/>
            </a:prstGeom>
          </p:spPr>
        </p:pic>
        <p:pic>
          <p:nvPicPr>
            <p:cNvPr id="223" name="Picture 222" descr="OVS.png"/>
            <p:cNvPicPr>
              <a:picLocks noChangeAspect="1"/>
            </p:cNvPicPr>
            <p:nvPr/>
          </p:nvPicPr>
          <p:blipFill rotWithShape="1">
            <a:blip r:embed="rId6"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1505311" y="2894322"/>
              <a:ext cx="244258" cy="244090"/>
            </a:xfrm>
            <a:prstGeom prst="ellipse">
              <a:avLst/>
            </a:prstGeom>
          </p:spPr>
        </p:pic>
        <p:pic>
          <p:nvPicPr>
            <p:cNvPr id="224" name="Picture 223" descr="OVS.png"/>
            <p:cNvPicPr>
              <a:picLocks noChangeAspect="1"/>
            </p:cNvPicPr>
            <p:nvPr/>
          </p:nvPicPr>
          <p:blipFill rotWithShape="1">
            <a:blip r:embed="rId6"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2169391" y="2894321"/>
              <a:ext cx="244258" cy="244090"/>
            </a:xfrm>
            <a:prstGeom prst="ellipse">
              <a:avLst/>
            </a:prstGeom>
          </p:spPr>
        </p:pic>
        <p:pic>
          <p:nvPicPr>
            <p:cNvPr id="225" name="Picture 224" descr="OVS.png"/>
            <p:cNvPicPr>
              <a:picLocks noChangeAspect="1"/>
            </p:cNvPicPr>
            <p:nvPr/>
          </p:nvPicPr>
          <p:blipFill rotWithShape="1">
            <a:blip r:embed="rId6"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2833471" y="2894322"/>
              <a:ext cx="244258" cy="244090"/>
            </a:xfrm>
            <a:prstGeom prst="ellipse">
              <a:avLst/>
            </a:prstGeom>
          </p:spPr>
        </p:pic>
      </p:grpSp>
      <p:sp>
        <p:nvSpPr>
          <p:cNvPr id="96" name="Up-Down Arrow 95"/>
          <p:cNvSpPr/>
          <p:nvPr/>
        </p:nvSpPr>
        <p:spPr bwMode="auto">
          <a:xfrm>
            <a:off x="4048487" y="1757559"/>
            <a:ext cx="1033154" cy="3716976"/>
          </a:xfrm>
          <a:prstGeom prst="upDownArrow">
            <a:avLst/>
          </a:prstGeom>
          <a:solidFill>
            <a:schemeClr val="accent6"/>
          </a:solidFill>
          <a:ln w="19050">
            <a:noFill/>
            <a:round/>
            <a:headEnd/>
            <a:tailEnd/>
          </a:ln>
          <a:effectLst/>
        </p:spPr>
        <p:txBody>
          <a:bodyPr vert="vert270" wrap="none" lIns="0" tIns="0" rIns="0" bIns="0" rtlCol="0" anchor="ctr"/>
          <a:lstStyle/>
          <a:p>
            <a:pPr marL="0" marR="0" indent="0" algn="ctr" defTabSz="914400" eaLnBrk="1" latinLnBrk="0" hangingPunct="1">
              <a:lnSpc>
                <a:spcPct val="100000"/>
              </a:lnSpc>
              <a:buClrTx/>
              <a:buSzTx/>
              <a:buFontTx/>
              <a:buNone/>
              <a:tabLst/>
            </a:pPr>
            <a:r>
              <a:rPr lang="en-US" sz="2000" dirty="0" smtClean="0">
                <a:solidFill>
                  <a:schemeClr val="bg1"/>
                </a:solidFill>
              </a:rPr>
              <a:t>NORTH / SOUTH</a:t>
            </a:r>
          </a:p>
        </p:txBody>
      </p:sp>
      <p:grpSp>
        <p:nvGrpSpPr>
          <p:cNvPr id="127" name="Group 126"/>
          <p:cNvGrpSpPr/>
          <p:nvPr/>
        </p:nvGrpSpPr>
        <p:grpSpPr>
          <a:xfrm>
            <a:off x="2522511" y="3757552"/>
            <a:ext cx="4085107" cy="1255816"/>
            <a:chOff x="2071260" y="3425043"/>
            <a:chExt cx="4085107" cy="1255816"/>
          </a:xfrm>
        </p:grpSpPr>
        <p:grpSp>
          <p:nvGrpSpPr>
            <p:cNvPr id="125" name="Group 124"/>
            <p:cNvGrpSpPr/>
            <p:nvPr/>
          </p:nvGrpSpPr>
          <p:grpSpPr>
            <a:xfrm>
              <a:off x="2071260" y="3425043"/>
              <a:ext cx="4085107" cy="1255816"/>
              <a:chOff x="4624454" y="2308762"/>
              <a:chExt cx="4085107" cy="1255816"/>
            </a:xfrm>
          </p:grpSpPr>
          <p:sp>
            <p:nvSpPr>
              <p:cNvPr id="123" name="Freeform 122"/>
              <p:cNvSpPr/>
              <p:nvPr/>
            </p:nvSpPr>
            <p:spPr bwMode="auto">
              <a:xfrm>
                <a:off x="4826329" y="2308762"/>
                <a:ext cx="3883232" cy="1255816"/>
              </a:xfrm>
              <a:custGeom>
                <a:avLst/>
                <a:gdLst>
                  <a:gd name="connsiteX0" fmla="*/ 0 w 3978234"/>
                  <a:gd name="connsiteY0" fmla="*/ 1650670 h 1650670"/>
                  <a:gd name="connsiteX1" fmla="*/ 0 w 3978234"/>
                  <a:gd name="connsiteY1" fmla="*/ 722168 h 1650670"/>
                  <a:gd name="connsiteX2" fmla="*/ 211519 w 3978234"/>
                  <a:gd name="connsiteY2" fmla="*/ 211518 h 1650670"/>
                  <a:gd name="connsiteX3" fmla="*/ 722169 w 3978234"/>
                  <a:gd name="connsiteY3" fmla="*/ 1 h 1650670"/>
                  <a:gd name="connsiteX4" fmla="*/ 3049732 w 3978234"/>
                  <a:gd name="connsiteY4" fmla="*/ 0 h 1650670"/>
                  <a:gd name="connsiteX5" fmla="*/ 3560382 w 3978234"/>
                  <a:gd name="connsiteY5" fmla="*/ 211519 h 1650670"/>
                  <a:gd name="connsiteX6" fmla="*/ 3771899 w 3978234"/>
                  <a:gd name="connsiteY6" fmla="*/ 722169 h 1650670"/>
                  <a:gd name="connsiteX7" fmla="*/ 3771900 w 3978234"/>
                  <a:gd name="connsiteY7" fmla="*/ 825335 h 1650670"/>
                  <a:gd name="connsiteX8" fmla="*/ 3978234 w 3978234"/>
                  <a:gd name="connsiteY8" fmla="*/ 825335 h 1650670"/>
                  <a:gd name="connsiteX9" fmla="*/ 3565567 w 3978234"/>
                  <a:gd name="connsiteY9" fmla="*/ 1238003 h 1650670"/>
                  <a:gd name="connsiteX10" fmla="*/ 3152899 w 3978234"/>
                  <a:gd name="connsiteY10" fmla="*/ 825335 h 1650670"/>
                  <a:gd name="connsiteX11" fmla="*/ 3359233 w 3978234"/>
                  <a:gd name="connsiteY11" fmla="*/ 825335 h 1650670"/>
                  <a:gd name="connsiteX12" fmla="*/ 3359233 w 3978234"/>
                  <a:gd name="connsiteY12" fmla="*/ 722168 h 1650670"/>
                  <a:gd name="connsiteX13" fmla="*/ 3049732 w 3978234"/>
                  <a:gd name="connsiteY13" fmla="*/ 412667 h 1650670"/>
                  <a:gd name="connsiteX14" fmla="*/ 722168 w 3978234"/>
                  <a:gd name="connsiteY14" fmla="*/ 412668 h 1650670"/>
                  <a:gd name="connsiteX15" fmla="*/ 412667 w 3978234"/>
                  <a:gd name="connsiteY15" fmla="*/ 722169 h 1650670"/>
                  <a:gd name="connsiteX16" fmla="*/ 412668 w 3978234"/>
                  <a:gd name="connsiteY16" fmla="*/ 1650670 h 1650670"/>
                  <a:gd name="connsiteX17" fmla="*/ 0 w 3978234"/>
                  <a:gd name="connsiteY17" fmla="*/ 1650670 h 1650670"/>
                  <a:gd name="connsiteX0" fmla="*/ 0 w 3978234"/>
                  <a:gd name="connsiteY0" fmla="*/ 1650670 h 1650670"/>
                  <a:gd name="connsiteX1" fmla="*/ 0 w 3978234"/>
                  <a:gd name="connsiteY1" fmla="*/ 722168 h 1650670"/>
                  <a:gd name="connsiteX2" fmla="*/ 211519 w 3978234"/>
                  <a:gd name="connsiteY2" fmla="*/ 211518 h 1650670"/>
                  <a:gd name="connsiteX3" fmla="*/ 722169 w 3978234"/>
                  <a:gd name="connsiteY3" fmla="*/ 1 h 1650670"/>
                  <a:gd name="connsiteX4" fmla="*/ 3049732 w 3978234"/>
                  <a:gd name="connsiteY4" fmla="*/ 0 h 1650670"/>
                  <a:gd name="connsiteX5" fmla="*/ 3560382 w 3978234"/>
                  <a:gd name="connsiteY5" fmla="*/ 211519 h 1650670"/>
                  <a:gd name="connsiteX6" fmla="*/ 3771899 w 3978234"/>
                  <a:gd name="connsiteY6" fmla="*/ 722169 h 1650670"/>
                  <a:gd name="connsiteX7" fmla="*/ 3771900 w 3978234"/>
                  <a:gd name="connsiteY7" fmla="*/ 825335 h 1650670"/>
                  <a:gd name="connsiteX8" fmla="*/ 3978234 w 3978234"/>
                  <a:gd name="connsiteY8" fmla="*/ 825335 h 1650670"/>
                  <a:gd name="connsiteX9" fmla="*/ 3565567 w 3978234"/>
                  <a:gd name="connsiteY9" fmla="*/ 1238003 h 1650670"/>
                  <a:gd name="connsiteX10" fmla="*/ 3152899 w 3978234"/>
                  <a:gd name="connsiteY10" fmla="*/ 825335 h 1650670"/>
                  <a:gd name="connsiteX11" fmla="*/ 3359233 w 3978234"/>
                  <a:gd name="connsiteY11" fmla="*/ 825335 h 1650670"/>
                  <a:gd name="connsiteX12" fmla="*/ 3359233 w 3978234"/>
                  <a:gd name="connsiteY12" fmla="*/ 722168 h 1650670"/>
                  <a:gd name="connsiteX13" fmla="*/ 3049732 w 3978234"/>
                  <a:gd name="connsiteY13" fmla="*/ 412667 h 1650670"/>
                  <a:gd name="connsiteX14" fmla="*/ 722168 w 3978234"/>
                  <a:gd name="connsiteY14" fmla="*/ 412668 h 1650670"/>
                  <a:gd name="connsiteX15" fmla="*/ 412667 w 3978234"/>
                  <a:gd name="connsiteY15" fmla="*/ 722169 h 1650670"/>
                  <a:gd name="connsiteX16" fmla="*/ 412668 w 3978234"/>
                  <a:gd name="connsiteY16" fmla="*/ 772654 h 1650670"/>
                  <a:gd name="connsiteX17" fmla="*/ 0 w 3978234"/>
                  <a:gd name="connsiteY17" fmla="*/ 1650670 h 1650670"/>
                  <a:gd name="connsiteX0" fmla="*/ 0 w 3978234"/>
                  <a:gd name="connsiteY0" fmla="*/ 737533 h 1238003"/>
                  <a:gd name="connsiteX1" fmla="*/ 0 w 3978234"/>
                  <a:gd name="connsiteY1" fmla="*/ 722168 h 1238003"/>
                  <a:gd name="connsiteX2" fmla="*/ 211519 w 3978234"/>
                  <a:gd name="connsiteY2" fmla="*/ 211518 h 1238003"/>
                  <a:gd name="connsiteX3" fmla="*/ 722169 w 3978234"/>
                  <a:gd name="connsiteY3" fmla="*/ 1 h 1238003"/>
                  <a:gd name="connsiteX4" fmla="*/ 3049732 w 3978234"/>
                  <a:gd name="connsiteY4" fmla="*/ 0 h 1238003"/>
                  <a:gd name="connsiteX5" fmla="*/ 3560382 w 3978234"/>
                  <a:gd name="connsiteY5" fmla="*/ 211519 h 1238003"/>
                  <a:gd name="connsiteX6" fmla="*/ 3771899 w 3978234"/>
                  <a:gd name="connsiteY6" fmla="*/ 722169 h 1238003"/>
                  <a:gd name="connsiteX7" fmla="*/ 3771900 w 3978234"/>
                  <a:gd name="connsiteY7" fmla="*/ 825335 h 1238003"/>
                  <a:gd name="connsiteX8" fmla="*/ 3978234 w 3978234"/>
                  <a:gd name="connsiteY8" fmla="*/ 825335 h 1238003"/>
                  <a:gd name="connsiteX9" fmla="*/ 3565567 w 3978234"/>
                  <a:gd name="connsiteY9" fmla="*/ 1238003 h 1238003"/>
                  <a:gd name="connsiteX10" fmla="*/ 3152899 w 3978234"/>
                  <a:gd name="connsiteY10" fmla="*/ 825335 h 1238003"/>
                  <a:gd name="connsiteX11" fmla="*/ 3359233 w 3978234"/>
                  <a:gd name="connsiteY11" fmla="*/ 825335 h 1238003"/>
                  <a:gd name="connsiteX12" fmla="*/ 3359233 w 3978234"/>
                  <a:gd name="connsiteY12" fmla="*/ 722168 h 1238003"/>
                  <a:gd name="connsiteX13" fmla="*/ 3049732 w 3978234"/>
                  <a:gd name="connsiteY13" fmla="*/ 412667 h 1238003"/>
                  <a:gd name="connsiteX14" fmla="*/ 722168 w 3978234"/>
                  <a:gd name="connsiteY14" fmla="*/ 412668 h 1238003"/>
                  <a:gd name="connsiteX15" fmla="*/ 412667 w 3978234"/>
                  <a:gd name="connsiteY15" fmla="*/ 722169 h 1238003"/>
                  <a:gd name="connsiteX16" fmla="*/ 412668 w 3978234"/>
                  <a:gd name="connsiteY16" fmla="*/ 772654 h 1238003"/>
                  <a:gd name="connsiteX17" fmla="*/ 0 w 3978234"/>
                  <a:gd name="connsiteY17" fmla="*/ 737533 h 123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78234" h="1238003">
                    <a:moveTo>
                      <a:pt x="0" y="737533"/>
                    </a:moveTo>
                    <a:lnTo>
                      <a:pt x="0" y="722168"/>
                    </a:lnTo>
                    <a:cubicBezTo>
                      <a:pt x="0" y="530637"/>
                      <a:pt x="76086" y="346951"/>
                      <a:pt x="211519" y="211518"/>
                    </a:cubicBezTo>
                    <a:cubicBezTo>
                      <a:pt x="346952" y="76085"/>
                      <a:pt x="530638" y="0"/>
                      <a:pt x="722169" y="1"/>
                    </a:cubicBezTo>
                    <a:lnTo>
                      <a:pt x="3049732" y="0"/>
                    </a:lnTo>
                    <a:cubicBezTo>
                      <a:pt x="3241263" y="0"/>
                      <a:pt x="3424949" y="76086"/>
                      <a:pt x="3560382" y="211519"/>
                    </a:cubicBezTo>
                    <a:cubicBezTo>
                      <a:pt x="3695815" y="346952"/>
                      <a:pt x="3771900" y="530638"/>
                      <a:pt x="3771899" y="722169"/>
                    </a:cubicBezTo>
                    <a:cubicBezTo>
                      <a:pt x="3771899" y="756558"/>
                      <a:pt x="3771900" y="790946"/>
                      <a:pt x="3771900" y="825335"/>
                    </a:cubicBezTo>
                    <a:lnTo>
                      <a:pt x="3978234" y="825335"/>
                    </a:lnTo>
                    <a:lnTo>
                      <a:pt x="3565567" y="1238003"/>
                    </a:lnTo>
                    <a:lnTo>
                      <a:pt x="3152899" y="825335"/>
                    </a:lnTo>
                    <a:lnTo>
                      <a:pt x="3359233" y="825335"/>
                    </a:lnTo>
                    <a:lnTo>
                      <a:pt x="3359233" y="722168"/>
                    </a:lnTo>
                    <a:cubicBezTo>
                      <a:pt x="3359233" y="551235"/>
                      <a:pt x="3220665" y="412667"/>
                      <a:pt x="3049732" y="412667"/>
                    </a:cubicBezTo>
                    <a:lnTo>
                      <a:pt x="722168" y="412668"/>
                    </a:lnTo>
                    <a:cubicBezTo>
                      <a:pt x="551235" y="412668"/>
                      <a:pt x="412667" y="551236"/>
                      <a:pt x="412667" y="722169"/>
                    </a:cubicBezTo>
                    <a:cubicBezTo>
                      <a:pt x="412667" y="1031669"/>
                      <a:pt x="412668" y="463154"/>
                      <a:pt x="412668" y="772654"/>
                    </a:cubicBezTo>
                    <a:lnTo>
                      <a:pt x="0" y="737533"/>
                    </a:lnTo>
                    <a:close/>
                  </a:path>
                </a:pathLst>
              </a:custGeom>
              <a:solidFill>
                <a:schemeClr val="accent6"/>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24" name="Freeform 123"/>
              <p:cNvSpPr/>
              <p:nvPr/>
            </p:nvSpPr>
            <p:spPr bwMode="auto">
              <a:xfrm flipH="1">
                <a:off x="4624454" y="2308762"/>
                <a:ext cx="3883232" cy="1255816"/>
              </a:xfrm>
              <a:custGeom>
                <a:avLst/>
                <a:gdLst>
                  <a:gd name="connsiteX0" fmla="*/ 0 w 3978234"/>
                  <a:gd name="connsiteY0" fmla="*/ 1650670 h 1650670"/>
                  <a:gd name="connsiteX1" fmla="*/ 0 w 3978234"/>
                  <a:gd name="connsiteY1" fmla="*/ 722168 h 1650670"/>
                  <a:gd name="connsiteX2" fmla="*/ 211519 w 3978234"/>
                  <a:gd name="connsiteY2" fmla="*/ 211518 h 1650670"/>
                  <a:gd name="connsiteX3" fmla="*/ 722169 w 3978234"/>
                  <a:gd name="connsiteY3" fmla="*/ 1 h 1650670"/>
                  <a:gd name="connsiteX4" fmla="*/ 3049732 w 3978234"/>
                  <a:gd name="connsiteY4" fmla="*/ 0 h 1650670"/>
                  <a:gd name="connsiteX5" fmla="*/ 3560382 w 3978234"/>
                  <a:gd name="connsiteY5" fmla="*/ 211519 h 1650670"/>
                  <a:gd name="connsiteX6" fmla="*/ 3771899 w 3978234"/>
                  <a:gd name="connsiteY6" fmla="*/ 722169 h 1650670"/>
                  <a:gd name="connsiteX7" fmla="*/ 3771900 w 3978234"/>
                  <a:gd name="connsiteY7" fmla="*/ 825335 h 1650670"/>
                  <a:gd name="connsiteX8" fmla="*/ 3978234 w 3978234"/>
                  <a:gd name="connsiteY8" fmla="*/ 825335 h 1650670"/>
                  <a:gd name="connsiteX9" fmla="*/ 3565567 w 3978234"/>
                  <a:gd name="connsiteY9" fmla="*/ 1238003 h 1650670"/>
                  <a:gd name="connsiteX10" fmla="*/ 3152899 w 3978234"/>
                  <a:gd name="connsiteY10" fmla="*/ 825335 h 1650670"/>
                  <a:gd name="connsiteX11" fmla="*/ 3359233 w 3978234"/>
                  <a:gd name="connsiteY11" fmla="*/ 825335 h 1650670"/>
                  <a:gd name="connsiteX12" fmla="*/ 3359233 w 3978234"/>
                  <a:gd name="connsiteY12" fmla="*/ 722168 h 1650670"/>
                  <a:gd name="connsiteX13" fmla="*/ 3049732 w 3978234"/>
                  <a:gd name="connsiteY13" fmla="*/ 412667 h 1650670"/>
                  <a:gd name="connsiteX14" fmla="*/ 722168 w 3978234"/>
                  <a:gd name="connsiteY14" fmla="*/ 412668 h 1650670"/>
                  <a:gd name="connsiteX15" fmla="*/ 412667 w 3978234"/>
                  <a:gd name="connsiteY15" fmla="*/ 722169 h 1650670"/>
                  <a:gd name="connsiteX16" fmla="*/ 412668 w 3978234"/>
                  <a:gd name="connsiteY16" fmla="*/ 1650670 h 1650670"/>
                  <a:gd name="connsiteX17" fmla="*/ 0 w 3978234"/>
                  <a:gd name="connsiteY17" fmla="*/ 1650670 h 1650670"/>
                  <a:gd name="connsiteX0" fmla="*/ 0 w 3978234"/>
                  <a:gd name="connsiteY0" fmla="*/ 1650670 h 1650670"/>
                  <a:gd name="connsiteX1" fmla="*/ 0 w 3978234"/>
                  <a:gd name="connsiteY1" fmla="*/ 722168 h 1650670"/>
                  <a:gd name="connsiteX2" fmla="*/ 211519 w 3978234"/>
                  <a:gd name="connsiteY2" fmla="*/ 211518 h 1650670"/>
                  <a:gd name="connsiteX3" fmla="*/ 722169 w 3978234"/>
                  <a:gd name="connsiteY3" fmla="*/ 1 h 1650670"/>
                  <a:gd name="connsiteX4" fmla="*/ 3049732 w 3978234"/>
                  <a:gd name="connsiteY4" fmla="*/ 0 h 1650670"/>
                  <a:gd name="connsiteX5" fmla="*/ 3560382 w 3978234"/>
                  <a:gd name="connsiteY5" fmla="*/ 211519 h 1650670"/>
                  <a:gd name="connsiteX6" fmla="*/ 3771899 w 3978234"/>
                  <a:gd name="connsiteY6" fmla="*/ 722169 h 1650670"/>
                  <a:gd name="connsiteX7" fmla="*/ 3771900 w 3978234"/>
                  <a:gd name="connsiteY7" fmla="*/ 825335 h 1650670"/>
                  <a:gd name="connsiteX8" fmla="*/ 3978234 w 3978234"/>
                  <a:gd name="connsiteY8" fmla="*/ 825335 h 1650670"/>
                  <a:gd name="connsiteX9" fmla="*/ 3565567 w 3978234"/>
                  <a:gd name="connsiteY9" fmla="*/ 1238003 h 1650670"/>
                  <a:gd name="connsiteX10" fmla="*/ 3152899 w 3978234"/>
                  <a:gd name="connsiteY10" fmla="*/ 825335 h 1650670"/>
                  <a:gd name="connsiteX11" fmla="*/ 3359233 w 3978234"/>
                  <a:gd name="connsiteY11" fmla="*/ 825335 h 1650670"/>
                  <a:gd name="connsiteX12" fmla="*/ 3359233 w 3978234"/>
                  <a:gd name="connsiteY12" fmla="*/ 722168 h 1650670"/>
                  <a:gd name="connsiteX13" fmla="*/ 3049732 w 3978234"/>
                  <a:gd name="connsiteY13" fmla="*/ 412667 h 1650670"/>
                  <a:gd name="connsiteX14" fmla="*/ 722168 w 3978234"/>
                  <a:gd name="connsiteY14" fmla="*/ 412668 h 1650670"/>
                  <a:gd name="connsiteX15" fmla="*/ 412667 w 3978234"/>
                  <a:gd name="connsiteY15" fmla="*/ 722169 h 1650670"/>
                  <a:gd name="connsiteX16" fmla="*/ 412668 w 3978234"/>
                  <a:gd name="connsiteY16" fmla="*/ 772654 h 1650670"/>
                  <a:gd name="connsiteX17" fmla="*/ 0 w 3978234"/>
                  <a:gd name="connsiteY17" fmla="*/ 1650670 h 1650670"/>
                  <a:gd name="connsiteX0" fmla="*/ 0 w 3978234"/>
                  <a:gd name="connsiteY0" fmla="*/ 737533 h 1238003"/>
                  <a:gd name="connsiteX1" fmla="*/ 0 w 3978234"/>
                  <a:gd name="connsiteY1" fmla="*/ 722168 h 1238003"/>
                  <a:gd name="connsiteX2" fmla="*/ 211519 w 3978234"/>
                  <a:gd name="connsiteY2" fmla="*/ 211518 h 1238003"/>
                  <a:gd name="connsiteX3" fmla="*/ 722169 w 3978234"/>
                  <a:gd name="connsiteY3" fmla="*/ 1 h 1238003"/>
                  <a:gd name="connsiteX4" fmla="*/ 3049732 w 3978234"/>
                  <a:gd name="connsiteY4" fmla="*/ 0 h 1238003"/>
                  <a:gd name="connsiteX5" fmla="*/ 3560382 w 3978234"/>
                  <a:gd name="connsiteY5" fmla="*/ 211519 h 1238003"/>
                  <a:gd name="connsiteX6" fmla="*/ 3771899 w 3978234"/>
                  <a:gd name="connsiteY6" fmla="*/ 722169 h 1238003"/>
                  <a:gd name="connsiteX7" fmla="*/ 3771900 w 3978234"/>
                  <a:gd name="connsiteY7" fmla="*/ 825335 h 1238003"/>
                  <a:gd name="connsiteX8" fmla="*/ 3978234 w 3978234"/>
                  <a:gd name="connsiteY8" fmla="*/ 825335 h 1238003"/>
                  <a:gd name="connsiteX9" fmla="*/ 3565567 w 3978234"/>
                  <a:gd name="connsiteY9" fmla="*/ 1238003 h 1238003"/>
                  <a:gd name="connsiteX10" fmla="*/ 3152899 w 3978234"/>
                  <a:gd name="connsiteY10" fmla="*/ 825335 h 1238003"/>
                  <a:gd name="connsiteX11" fmla="*/ 3359233 w 3978234"/>
                  <a:gd name="connsiteY11" fmla="*/ 825335 h 1238003"/>
                  <a:gd name="connsiteX12" fmla="*/ 3359233 w 3978234"/>
                  <a:gd name="connsiteY12" fmla="*/ 722168 h 1238003"/>
                  <a:gd name="connsiteX13" fmla="*/ 3049732 w 3978234"/>
                  <a:gd name="connsiteY13" fmla="*/ 412667 h 1238003"/>
                  <a:gd name="connsiteX14" fmla="*/ 722168 w 3978234"/>
                  <a:gd name="connsiteY14" fmla="*/ 412668 h 1238003"/>
                  <a:gd name="connsiteX15" fmla="*/ 412667 w 3978234"/>
                  <a:gd name="connsiteY15" fmla="*/ 722169 h 1238003"/>
                  <a:gd name="connsiteX16" fmla="*/ 412668 w 3978234"/>
                  <a:gd name="connsiteY16" fmla="*/ 772654 h 1238003"/>
                  <a:gd name="connsiteX17" fmla="*/ 0 w 3978234"/>
                  <a:gd name="connsiteY17" fmla="*/ 737533 h 123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78234" h="1238003">
                    <a:moveTo>
                      <a:pt x="0" y="737533"/>
                    </a:moveTo>
                    <a:lnTo>
                      <a:pt x="0" y="722168"/>
                    </a:lnTo>
                    <a:cubicBezTo>
                      <a:pt x="0" y="530637"/>
                      <a:pt x="76086" y="346951"/>
                      <a:pt x="211519" y="211518"/>
                    </a:cubicBezTo>
                    <a:cubicBezTo>
                      <a:pt x="346952" y="76085"/>
                      <a:pt x="530638" y="0"/>
                      <a:pt x="722169" y="1"/>
                    </a:cubicBezTo>
                    <a:lnTo>
                      <a:pt x="3049732" y="0"/>
                    </a:lnTo>
                    <a:cubicBezTo>
                      <a:pt x="3241263" y="0"/>
                      <a:pt x="3424949" y="76086"/>
                      <a:pt x="3560382" y="211519"/>
                    </a:cubicBezTo>
                    <a:cubicBezTo>
                      <a:pt x="3695815" y="346952"/>
                      <a:pt x="3771900" y="530638"/>
                      <a:pt x="3771899" y="722169"/>
                    </a:cubicBezTo>
                    <a:cubicBezTo>
                      <a:pt x="3771899" y="756558"/>
                      <a:pt x="3771900" y="790946"/>
                      <a:pt x="3771900" y="825335"/>
                    </a:cubicBezTo>
                    <a:lnTo>
                      <a:pt x="3978234" y="825335"/>
                    </a:lnTo>
                    <a:lnTo>
                      <a:pt x="3565567" y="1238003"/>
                    </a:lnTo>
                    <a:lnTo>
                      <a:pt x="3152899" y="825335"/>
                    </a:lnTo>
                    <a:lnTo>
                      <a:pt x="3359233" y="825335"/>
                    </a:lnTo>
                    <a:lnTo>
                      <a:pt x="3359233" y="722168"/>
                    </a:lnTo>
                    <a:cubicBezTo>
                      <a:pt x="3359233" y="551235"/>
                      <a:pt x="3220665" y="412667"/>
                      <a:pt x="3049732" y="412667"/>
                    </a:cubicBezTo>
                    <a:lnTo>
                      <a:pt x="722168" y="412668"/>
                    </a:lnTo>
                    <a:cubicBezTo>
                      <a:pt x="551235" y="412668"/>
                      <a:pt x="412667" y="551236"/>
                      <a:pt x="412667" y="722169"/>
                    </a:cubicBezTo>
                    <a:cubicBezTo>
                      <a:pt x="412667" y="1031669"/>
                      <a:pt x="412668" y="463154"/>
                      <a:pt x="412668" y="772654"/>
                    </a:cubicBezTo>
                    <a:lnTo>
                      <a:pt x="0" y="737533"/>
                    </a:lnTo>
                    <a:close/>
                  </a:path>
                </a:pathLst>
              </a:custGeom>
              <a:solidFill>
                <a:schemeClr val="accent6"/>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sp>
          <p:nvSpPr>
            <p:cNvPr id="126" name="TextBox 125"/>
            <p:cNvSpPr txBox="1"/>
            <p:nvPr/>
          </p:nvSpPr>
          <p:spPr>
            <a:xfrm>
              <a:off x="3099460" y="3431969"/>
              <a:ext cx="1935678" cy="400110"/>
            </a:xfrm>
            <a:prstGeom prst="rect">
              <a:avLst/>
            </a:prstGeom>
            <a:noFill/>
          </p:spPr>
          <p:txBody>
            <a:bodyPr wrap="square" rtlCol="0">
              <a:spAutoFit/>
            </a:bodyPr>
            <a:lstStyle/>
            <a:p>
              <a:pPr algn="l"/>
              <a:r>
                <a:rPr lang="en-US" sz="2000" dirty="0" smtClean="0">
                  <a:solidFill>
                    <a:schemeClr val="bg1"/>
                  </a:solidFill>
                  <a:latin typeface="+mn-lt"/>
                  <a:ea typeface="+mn-ea"/>
                </a:rPr>
                <a:t>EAST / WEST</a:t>
              </a:r>
            </a:p>
          </p:txBody>
        </p:sp>
      </p:grpSp>
    </p:spTree>
    <p:extLst>
      <p:ext uri="{BB962C8B-B14F-4D97-AF65-F5344CB8AC3E}">
        <p14:creationId xmlns="" xmlns:p14="http://schemas.microsoft.com/office/powerpoint/2010/main" val="241868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Center Networks – the Trend to Fabrics</a:t>
            </a:r>
            <a:endParaRPr lang="en-US" dirty="0"/>
          </a:p>
        </p:txBody>
      </p:sp>
      <p:grpSp>
        <p:nvGrpSpPr>
          <p:cNvPr id="2" name="Group 1"/>
          <p:cNvGrpSpPr/>
          <p:nvPr/>
        </p:nvGrpSpPr>
        <p:grpSpPr>
          <a:xfrm>
            <a:off x="2913005" y="758496"/>
            <a:ext cx="2236497" cy="2379916"/>
            <a:chOff x="841232" y="758496"/>
            <a:chExt cx="2236497" cy="2379916"/>
          </a:xfrm>
        </p:grpSpPr>
        <p:cxnSp>
          <p:nvCxnSpPr>
            <p:cNvPr id="194" name="Straight Connector 193"/>
            <p:cNvCxnSpPr>
              <a:stCxn id="217" idx="1"/>
              <a:endCxn id="218" idx="3"/>
            </p:cNvCxnSpPr>
            <p:nvPr/>
          </p:nvCxnSpPr>
          <p:spPr>
            <a:xfrm flipH="1">
              <a:off x="1803213" y="1917342"/>
              <a:ext cx="312533" cy="0"/>
            </a:xfrm>
            <a:prstGeom prst="line">
              <a:avLst/>
            </a:prstGeom>
            <a:noFill/>
            <a:ln w="19050" cap="flat" cmpd="dbl" algn="ctr">
              <a:solidFill>
                <a:sysClr val="window" lastClr="FFFFFF">
                  <a:lumMod val="65000"/>
                </a:sysClr>
              </a:solidFill>
              <a:prstDash val="solid"/>
            </a:ln>
            <a:effectLst/>
          </p:spPr>
        </p:cxnSp>
        <p:sp>
          <p:nvSpPr>
            <p:cNvPr id="195" name="Oval 194"/>
            <p:cNvSpPr/>
            <p:nvPr/>
          </p:nvSpPr>
          <p:spPr>
            <a:xfrm>
              <a:off x="1920362" y="1805175"/>
              <a:ext cx="83010" cy="207525"/>
            </a:xfrm>
            <a:prstGeom prst="ellipse">
              <a:avLst/>
            </a:prstGeom>
            <a:noFill/>
            <a:ln w="19050" cap="flat" cmpd="sng" algn="ctr">
              <a:solidFill>
                <a:sysClr val="window" lastClr="FFFFFF">
                  <a:lumMod val="65000"/>
                </a:sysClr>
              </a:solidFill>
              <a:prstDash val="solid"/>
            </a:ln>
            <a:effectLst/>
          </p:spPr>
          <p:txBody>
            <a:bodyPr rtlCol="0" anchor="ctr"/>
            <a:lstStyle/>
            <a:p>
              <a:pPr fontAlgn="auto">
                <a:spcBef>
                  <a:spcPts val="0"/>
                </a:spcBef>
                <a:spcAft>
                  <a:spcPts val="0"/>
                </a:spcAft>
                <a:defRPr/>
              </a:pPr>
              <a:endParaRPr lang="en-US" sz="1800" kern="0">
                <a:solidFill>
                  <a:prstClr val="white"/>
                </a:solidFill>
                <a:latin typeface="Calibri"/>
                <a:ea typeface="+mn-ea"/>
              </a:endParaRPr>
            </a:p>
          </p:txBody>
        </p:sp>
        <p:cxnSp>
          <p:nvCxnSpPr>
            <p:cNvPr id="196" name="Straight Connector 195"/>
            <p:cNvCxnSpPr>
              <a:stCxn id="217" idx="2"/>
              <a:endCxn id="213" idx="0"/>
            </p:cNvCxnSpPr>
            <p:nvPr/>
          </p:nvCxnSpPr>
          <p:spPr>
            <a:xfrm flipH="1">
              <a:off x="1627441" y="2112519"/>
              <a:ext cx="664079" cy="255566"/>
            </a:xfrm>
            <a:prstGeom prst="line">
              <a:avLst/>
            </a:prstGeom>
            <a:noFill/>
            <a:ln w="19050" cap="flat" cmpd="sng" algn="ctr">
              <a:solidFill>
                <a:sysClr val="window" lastClr="FFFFFF">
                  <a:lumMod val="65000"/>
                </a:sysClr>
              </a:solidFill>
              <a:prstDash val="solid"/>
            </a:ln>
            <a:effectLst/>
          </p:spPr>
        </p:cxnSp>
        <p:cxnSp>
          <p:nvCxnSpPr>
            <p:cNvPr id="197" name="Straight Connector 196"/>
            <p:cNvCxnSpPr>
              <a:stCxn id="217" idx="2"/>
              <a:endCxn id="215" idx="0"/>
            </p:cNvCxnSpPr>
            <p:nvPr/>
          </p:nvCxnSpPr>
          <p:spPr>
            <a:xfrm>
              <a:off x="2291520" y="2112519"/>
              <a:ext cx="0" cy="255566"/>
            </a:xfrm>
            <a:prstGeom prst="line">
              <a:avLst/>
            </a:prstGeom>
            <a:noFill/>
            <a:ln w="19050" cap="flat" cmpd="sng" algn="ctr">
              <a:solidFill>
                <a:sysClr val="window" lastClr="FFFFFF">
                  <a:lumMod val="65000"/>
                </a:sysClr>
              </a:solidFill>
              <a:prstDash val="solid"/>
            </a:ln>
            <a:effectLst/>
          </p:spPr>
        </p:cxnSp>
        <p:cxnSp>
          <p:nvCxnSpPr>
            <p:cNvPr id="198" name="Straight Connector 197"/>
            <p:cNvCxnSpPr>
              <a:stCxn id="218" idx="2"/>
              <a:endCxn id="214" idx="0"/>
            </p:cNvCxnSpPr>
            <p:nvPr/>
          </p:nvCxnSpPr>
          <p:spPr>
            <a:xfrm flipH="1">
              <a:off x="963361" y="2112519"/>
              <a:ext cx="664079" cy="255566"/>
            </a:xfrm>
            <a:prstGeom prst="line">
              <a:avLst/>
            </a:prstGeom>
            <a:noFill/>
            <a:ln w="19050" cap="flat" cmpd="sng" algn="ctr">
              <a:solidFill>
                <a:sysClr val="window" lastClr="FFFFFF">
                  <a:lumMod val="65000"/>
                </a:sysClr>
              </a:solidFill>
              <a:prstDash val="solid"/>
            </a:ln>
            <a:effectLst/>
          </p:spPr>
        </p:cxnSp>
        <p:cxnSp>
          <p:nvCxnSpPr>
            <p:cNvPr id="199" name="Straight Connector 198"/>
            <p:cNvCxnSpPr>
              <a:stCxn id="218" idx="2"/>
              <a:endCxn id="213" idx="0"/>
            </p:cNvCxnSpPr>
            <p:nvPr/>
          </p:nvCxnSpPr>
          <p:spPr>
            <a:xfrm>
              <a:off x="1627440" y="2112519"/>
              <a:ext cx="1" cy="255566"/>
            </a:xfrm>
            <a:prstGeom prst="line">
              <a:avLst/>
            </a:prstGeom>
            <a:noFill/>
            <a:ln w="19050" cap="flat" cmpd="sng" algn="ctr">
              <a:solidFill>
                <a:sysClr val="window" lastClr="FFFFFF">
                  <a:lumMod val="65000"/>
                </a:sysClr>
              </a:solidFill>
              <a:prstDash val="solid"/>
            </a:ln>
            <a:effectLst/>
          </p:spPr>
        </p:cxnSp>
        <p:cxnSp>
          <p:nvCxnSpPr>
            <p:cNvPr id="200" name="Straight Connector 199"/>
            <p:cNvCxnSpPr>
              <a:stCxn id="218" idx="2"/>
              <a:endCxn id="215" idx="0"/>
            </p:cNvCxnSpPr>
            <p:nvPr/>
          </p:nvCxnSpPr>
          <p:spPr>
            <a:xfrm>
              <a:off x="1627440" y="2112519"/>
              <a:ext cx="664080" cy="255566"/>
            </a:xfrm>
            <a:prstGeom prst="line">
              <a:avLst/>
            </a:prstGeom>
            <a:noFill/>
            <a:ln w="19050" cap="flat" cmpd="sng" algn="ctr">
              <a:solidFill>
                <a:sysClr val="window" lastClr="FFFFFF">
                  <a:lumMod val="65000"/>
                </a:sysClr>
              </a:solidFill>
              <a:prstDash val="solid"/>
            </a:ln>
            <a:effectLst/>
          </p:spPr>
        </p:cxnSp>
        <p:cxnSp>
          <p:nvCxnSpPr>
            <p:cNvPr id="201" name="Straight Connector 200"/>
            <p:cNvCxnSpPr>
              <a:stCxn id="218" idx="2"/>
              <a:endCxn id="216" idx="0"/>
            </p:cNvCxnSpPr>
            <p:nvPr/>
          </p:nvCxnSpPr>
          <p:spPr>
            <a:xfrm>
              <a:off x="1627440" y="2112519"/>
              <a:ext cx="1328160" cy="255566"/>
            </a:xfrm>
            <a:prstGeom prst="line">
              <a:avLst/>
            </a:prstGeom>
            <a:noFill/>
            <a:ln w="19050" cap="flat" cmpd="sng" algn="ctr">
              <a:solidFill>
                <a:sysClr val="window" lastClr="FFFFFF">
                  <a:lumMod val="65000"/>
                </a:sysClr>
              </a:solidFill>
              <a:prstDash val="solid"/>
            </a:ln>
            <a:effectLst/>
          </p:spPr>
        </p:cxnSp>
        <p:cxnSp>
          <p:nvCxnSpPr>
            <p:cNvPr id="202" name="Straight Connector 201"/>
            <p:cNvCxnSpPr>
              <a:stCxn id="217" idx="2"/>
              <a:endCxn id="214" idx="0"/>
            </p:cNvCxnSpPr>
            <p:nvPr/>
          </p:nvCxnSpPr>
          <p:spPr>
            <a:xfrm flipH="1">
              <a:off x="963361" y="2112519"/>
              <a:ext cx="1328159" cy="255566"/>
            </a:xfrm>
            <a:prstGeom prst="line">
              <a:avLst/>
            </a:prstGeom>
            <a:noFill/>
            <a:ln w="19050" cap="flat" cmpd="sng" algn="ctr">
              <a:solidFill>
                <a:sysClr val="window" lastClr="FFFFFF">
                  <a:lumMod val="65000"/>
                </a:sysClr>
              </a:solidFill>
              <a:prstDash val="solid"/>
            </a:ln>
            <a:effectLst/>
          </p:spPr>
        </p:cxnSp>
        <p:cxnSp>
          <p:nvCxnSpPr>
            <p:cNvPr id="203" name="Straight Connector 202"/>
            <p:cNvCxnSpPr>
              <a:stCxn id="217" idx="2"/>
              <a:endCxn id="216" idx="0"/>
            </p:cNvCxnSpPr>
            <p:nvPr/>
          </p:nvCxnSpPr>
          <p:spPr>
            <a:xfrm>
              <a:off x="2291520" y="2112519"/>
              <a:ext cx="664080" cy="255566"/>
            </a:xfrm>
            <a:prstGeom prst="line">
              <a:avLst/>
            </a:prstGeom>
            <a:noFill/>
            <a:ln w="19050" cap="flat" cmpd="sng" algn="ctr">
              <a:solidFill>
                <a:sysClr val="window" lastClr="FFFFFF">
                  <a:lumMod val="65000"/>
                </a:sysClr>
              </a:solidFill>
              <a:prstDash val="solid"/>
            </a:ln>
            <a:effectLst/>
          </p:spPr>
        </p:cxnSp>
        <p:cxnSp>
          <p:nvCxnSpPr>
            <p:cNvPr id="204" name="Straight Connector 203"/>
            <p:cNvCxnSpPr>
              <a:stCxn id="219" idx="2"/>
              <a:endCxn id="218" idx="0"/>
            </p:cNvCxnSpPr>
            <p:nvPr/>
          </p:nvCxnSpPr>
          <p:spPr>
            <a:xfrm>
              <a:off x="1627440" y="1456534"/>
              <a:ext cx="0" cy="265631"/>
            </a:xfrm>
            <a:prstGeom prst="line">
              <a:avLst/>
            </a:prstGeom>
            <a:noFill/>
            <a:ln w="19050" cap="flat" cmpd="sng" algn="ctr">
              <a:solidFill>
                <a:sysClr val="window" lastClr="FFFFFF">
                  <a:lumMod val="65000"/>
                </a:sysClr>
              </a:solidFill>
              <a:prstDash val="solid"/>
            </a:ln>
            <a:effectLst/>
          </p:spPr>
        </p:cxnSp>
        <p:cxnSp>
          <p:nvCxnSpPr>
            <p:cNvPr id="205" name="Straight Connector 204"/>
            <p:cNvCxnSpPr>
              <a:stCxn id="220" idx="2"/>
              <a:endCxn id="217" idx="0"/>
            </p:cNvCxnSpPr>
            <p:nvPr/>
          </p:nvCxnSpPr>
          <p:spPr>
            <a:xfrm>
              <a:off x="2291520" y="1456534"/>
              <a:ext cx="0" cy="265631"/>
            </a:xfrm>
            <a:prstGeom prst="line">
              <a:avLst/>
            </a:prstGeom>
            <a:noFill/>
            <a:ln w="19050" cap="flat" cmpd="sng" algn="ctr">
              <a:solidFill>
                <a:sysClr val="window" lastClr="FFFFFF">
                  <a:lumMod val="65000"/>
                </a:sysClr>
              </a:solidFill>
              <a:prstDash val="solid"/>
            </a:ln>
            <a:effectLst/>
          </p:spPr>
        </p:cxnSp>
        <p:cxnSp>
          <p:nvCxnSpPr>
            <p:cNvPr id="206" name="Straight Connector 205"/>
            <p:cNvCxnSpPr>
              <a:stCxn id="220" idx="2"/>
              <a:endCxn id="218" idx="0"/>
            </p:cNvCxnSpPr>
            <p:nvPr/>
          </p:nvCxnSpPr>
          <p:spPr>
            <a:xfrm flipH="1">
              <a:off x="1627440" y="1456534"/>
              <a:ext cx="664080" cy="265631"/>
            </a:xfrm>
            <a:prstGeom prst="line">
              <a:avLst/>
            </a:prstGeom>
            <a:noFill/>
            <a:ln w="19050" cap="flat" cmpd="sng" algn="ctr">
              <a:solidFill>
                <a:sysClr val="window" lastClr="FFFFFF">
                  <a:lumMod val="65000"/>
                </a:sysClr>
              </a:solidFill>
              <a:prstDash val="solid"/>
            </a:ln>
            <a:effectLst/>
          </p:spPr>
        </p:cxnSp>
        <p:cxnSp>
          <p:nvCxnSpPr>
            <p:cNvPr id="207" name="Straight Connector 206"/>
            <p:cNvCxnSpPr>
              <a:stCxn id="219" idx="2"/>
              <a:endCxn id="217" idx="0"/>
            </p:cNvCxnSpPr>
            <p:nvPr/>
          </p:nvCxnSpPr>
          <p:spPr>
            <a:xfrm>
              <a:off x="1627440" y="1456534"/>
              <a:ext cx="664080" cy="265631"/>
            </a:xfrm>
            <a:prstGeom prst="line">
              <a:avLst/>
            </a:prstGeom>
            <a:noFill/>
            <a:ln w="19050" cap="flat" cmpd="sng" algn="ctr">
              <a:solidFill>
                <a:sysClr val="window" lastClr="FFFFFF">
                  <a:lumMod val="65000"/>
                </a:sysClr>
              </a:solidFill>
              <a:prstDash val="solid"/>
            </a:ln>
            <a:effectLst/>
          </p:spPr>
        </p:cxnSp>
        <p:cxnSp>
          <p:nvCxnSpPr>
            <p:cNvPr id="208" name="Straight Connector 207"/>
            <p:cNvCxnSpPr>
              <a:stCxn id="214" idx="2"/>
              <a:endCxn id="222" idx="0"/>
            </p:cNvCxnSpPr>
            <p:nvPr/>
          </p:nvCxnSpPr>
          <p:spPr>
            <a:xfrm>
              <a:off x="963361" y="2653432"/>
              <a:ext cx="0" cy="240890"/>
            </a:xfrm>
            <a:prstGeom prst="line">
              <a:avLst/>
            </a:prstGeom>
            <a:noFill/>
            <a:ln w="19050" cap="flat" cmpd="sng" algn="ctr">
              <a:solidFill>
                <a:sysClr val="window" lastClr="FFFFFF">
                  <a:lumMod val="65000"/>
                </a:sysClr>
              </a:solidFill>
              <a:prstDash val="solid"/>
            </a:ln>
            <a:effectLst/>
          </p:spPr>
        </p:cxnSp>
        <p:cxnSp>
          <p:nvCxnSpPr>
            <p:cNvPr id="209" name="Straight Connector 208"/>
            <p:cNvCxnSpPr>
              <a:stCxn id="213" idx="2"/>
              <a:endCxn id="223" idx="0"/>
            </p:cNvCxnSpPr>
            <p:nvPr/>
          </p:nvCxnSpPr>
          <p:spPr>
            <a:xfrm flipH="1">
              <a:off x="1627440" y="2653432"/>
              <a:ext cx="1" cy="240890"/>
            </a:xfrm>
            <a:prstGeom prst="line">
              <a:avLst/>
            </a:prstGeom>
            <a:noFill/>
            <a:ln w="19050" cap="flat" cmpd="sng" algn="ctr">
              <a:solidFill>
                <a:sysClr val="window" lastClr="FFFFFF">
                  <a:lumMod val="65000"/>
                </a:sysClr>
              </a:solidFill>
              <a:prstDash val="solid"/>
            </a:ln>
            <a:effectLst/>
          </p:spPr>
        </p:cxnSp>
        <p:cxnSp>
          <p:nvCxnSpPr>
            <p:cNvPr id="210" name="Straight Connector 209"/>
            <p:cNvCxnSpPr>
              <a:stCxn id="215" idx="2"/>
              <a:endCxn id="224" idx="0"/>
            </p:cNvCxnSpPr>
            <p:nvPr/>
          </p:nvCxnSpPr>
          <p:spPr>
            <a:xfrm>
              <a:off x="2291520" y="2653432"/>
              <a:ext cx="0" cy="240889"/>
            </a:xfrm>
            <a:prstGeom prst="line">
              <a:avLst/>
            </a:prstGeom>
            <a:noFill/>
            <a:ln w="19050" cap="flat" cmpd="sng" algn="ctr">
              <a:solidFill>
                <a:sysClr val="window" lastClr="FFFFFF">
                  <a:lumMod val="65000"/>
                </a:sysClr>
              </a:solidFill>
              <a:prstDash val="solid"/>
            </a:ln>
            <a:effectLst/>
          </p:spPr>
        </p:cxnSp>
        <p:cxnSp>
          <p:nvCxnSpPr>
            <p:cNvPr id="211" name="Straight Connector 210"/>
            <p:cNvCxnSpPr>
              <a:stCxn id="216" idx="2"/>
              <a:endCxn id="225" idx="0"/>
            </p:cNvCxnSpPr>
            <p:nvPr/>
          </p:nvCxnSpPr>
          <p:spPr>
            <a:xfrm>
              <a:off x="2955600" y="2653432"/>
              <a:ext cx="0" cy="240890"/>
            </a:xfrm>
            <a:prstGeom prst="line">
              <a:avLst/>
            </a:prstGeom>
            <a:noFill/>
            <a:ln w="19050" cap="flat" cmpd="sng" algn="ctr">
              <a:solidFill>
                <a:sysClr val="window" lastClr="FFFFFF">
                  <a:lumMod val="65000"/>
                </a:sysClr>
              </a:solidFill>
              <a:prstDash val="solid"/>
            </a:ln>
            <a:effectLst/>
          </p:spPr>
        </p:cxnSp>
        <p:pic>
          <p:nvPicPr>
            <p:cNvPr id="212" name="Picture 25"/>
            <p:cNvPicPr>
              <a:picLocks noChangeArrowheads="1"/>
            </p:cNvPicPr>
            <p:nvPr/>
          </p:nvPicPr>
          <p:blipFill>
            <a:blip r:embed="rId3" cstate="print">
              <a:duotone>
                <a:srgbClr val="4C4D4E">
                  <a:shade val="45000"/>
                  <a:satMod val="135000"/>
                </a:srgbClr>
                <a:prstClr val="white"/>
              </a:duotone>
            </a:blip>
            <a:srcRect/>
            <a:stretch>
              <a:fillRect/>
            </a:stretch>
          </p:blipFill>
          <p:spPr bwMode="auto">
            <a:xfrm>
              <a:off x="1295400" y="758496"/>
              <a:ext cx="1332933" cy="582578"/>
            </a:xfrm>
            <a:prstGeom prst="rect">
              <a:avLst/>
            </a:prstGeom>
            <a:noFill/>
            <a:ln w="9525">
              <a:noFill/>
              <a:miter lim="800000"/>
              <a:headEnd/>
              <a:tailEnd/>
            </a:ln>
          </p:spPr>
        </p:pic>
        <p:pic>
          <p:nvPicPr>
            <p:cNvPr id="213" name="Picture 212"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05312" y="2368085"/>
              <a:ext cx="244257" cy="285347"/>
            </a:xfrm>
            <a:prstGeom prst="rect">
              <a:avLst/>
            </a:prstGeom>
          </p:spPr>
        </p:pic>
        <p:pic>
          <p:nvPicPr>
            <p:cNvPr id="214" name="Picture 213"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41232" y="2368085"/>
              <a:ext cx="244257" cy="285347"/>
            </a:xfrm>
            <a:prstGeom prst="rect">
              <a:avLst/>
            </a:prstGeom>
          </p:spPr>
        </p:pic>
        <p:pic>
          <p:nvPicPr>
            <p:cNvPr id="215" name="Picture 214"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69391" y="2368085"/>
              <a:ext cx="244257" cy="285347"/>
            </a:xfrm>
            <a:prstGeom prst="rect">
              <a:avLst/>
            </a:prstGeom>
          </p:spPr>
        </p:pic>
        <p:pic>
          <p:nvPicPr>
            <p:cNvPr id="216" name="Picture 215"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33471" y="2368085"/>
              <a:ext cx="244257" cy="285347"/>
            </a:xfrm>
            <a:prstGeom prst="rect">
              <a:avLst/>
            </a:prstGeom>
          </p:spPr>
        </p:pic>
        <p:pic>
          <p:nvPicPr>
            <p:cNvPr id="217" name="Picture 216" descr="Router.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15746" y="1722165"/>
              <a:ext cx="351547" cy="390354"/>
            </a:xfrm>
            <a:prstGeom prst="rect">
              <a:avLst/>
            </a:prstGeom>
          </p:spPr>
        </p:pic>
        <p:pic>
          <p:nvPicPr>
            <p:cNvPr id="218" name="Picture 217" descr="Router.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51666" y="1722165"/>
              <a:ext cx="351547" cy="390354"/>
            </a:xfrm>
            <a:prstGeom prst="rect">
              <a:avLst/>
            </a:prstGeom>
          </p:spPr>
        </p:pic>
        <p:pic>
          <p:nvPicPr>
            <p:cNvPr id="219" name="Picture 37"/>
            <p:cNvPicPr>
              <a:picLocks noChangeArrowheads="1"/>
            </p:cNvPicPr>
            <p:nvPr/>
          </p:nvPicPr>
          <p:blipFill>
            <a:blip r:embed="rId6" cstate="print">
              <a:duotone>
                <a:srgbClr val="4C4D4E">
                  <a:shade val="45000"/>
                  <a:satMod val="135000"/>
                </a:srgbClr>
                <a:prstClr val="white"/>
              </a:duotone>
            </a:blip>
            <a:srcRect/>
            <a:stretch>
              <a:fillRect/>
            </a:stretch>
          </p:blipFill>
          <p:spPr bwMode="auto">
            <a:xfrm>
              <a:off x="1431225" y="1225613"/>
              <a:ext cx="392429" cy="230921"/>
            </a:xfrm>
            <a:prstGeom prst="rect">
              <a:avLst/>
            </a:prstGeom>
            <a:noFill/>
            <a:ln w="9525">
              <a:noFill/>
              <a:miter lim="800000"/>
              <a:headEnd/>
              <a:tailEnd/>
            </a:ln>
          </p:spPr>
        </p:pic>
        <p:pic>
          <p:nvPicPr>
            <p:cNvPr id="220" name="Picture 37"/>
            <p:cNvPicPr>
              <a:picLocks noChangeArrowheads="1"/>
            </p:cNvPicPr>
            <p:nvPr/>
          </p:nvPicPr>
          <p:blipFill>
            <a:blip r:embed="rId6" cstate="print">
              <a:duotone>
                <a:srgbClr val="4C4D4E">
                  <a:shade val="45000"/>
                  <a:satMod val="135000"/>
                </a:srgbClr>
                <a:prstClr val="white"/>
              </a:duotone>
            </a:blip>
            <a:srcRect/>
            <a:stretch>
              <a:fillRect/>
            </a:stretch>
          </p:blipFill>
          <p:spPr bwMode="auto">
            <a:xfrm>
              <a:off x="2095305" y="1225613"/>
              <a:ext cx="392429" cy="230921"/>
            </a:xfrm>
            <a:prstGeom prst="rect">
              <a:avLst/>
            </a:prstGeom>
            <a:noFill/>
            <a:ln w="9525">
              <a:noFill/>
              <a:miter lim="800000"/>
              <a:headEnd/>
              <a:tailEnd/>
            </a:ln>
          </p:spPr>
        </p:pic>
        <p:sp>
          <p:nvSpPr>
            <p:cNvPr id="221" name="TextBox 220"/>
            <p:cNvSpPr txBox="1"/>
            <p:nvPr/>
          </p:nvSpPr>
          <p:spPr>
            <a:xfrm>
              <a:off x="1420693" y="949200"/>
              <a:ext cx="1082348" cy="276999"/>
            </a:xfrm>
            <a:prstGeom prst="rect">
              <a:avLst/>
            </a:prstGeom>
            <a:noFill/>
          </p:spPr>
          <p:txBody>
            <a:bodyPr wrap="none" rtlCol="0">
              <a:spAutoFit/>
            </a:bodyPr>
            <a:lstStyle/>
            <a:p>
              <a:pPr fontAlgn="auto">
                <a:spcBef>
                  <a:spcPts val="0"/>
                </a:spcBef>
                <a:spcAft>
                  <a:spcPts val="0"/>
                </a:spcAft>
              </a:pPr>
              <a:r>
                <a:rPr lang="en-US" sz="1200" dirty="0">
                  <a:solidFill>
                    <a:srgbClr val="000000"/>
                  </a:solidFill>
                  <a:latin typeface="Calibri"/>
                  <a:ea typeface="+mn-ea"/>
                </a:rPr>
                <a:t>WAN/Internet</a:t>
              </a:r>
            </a:p>
          </p:txBody>
        </p:sp>
        <p:pic>
          <p:nvPicPr>
            <p:cNvPr id="222" name="Picture 221" descr="OVS.png"/>
            <p:cNvPicPr>
              <a:picLocks noChangeAspect="1"/>
            </p:cNvPicPr>
            <p:nvPr/>
          </p:nvPicPr>
          <p:blipFill rotWithShape="1">
            <a:blip r:embed="rId7"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841232" y="2894322"/>
              <a:ext cx="244258" cy="244090"/>
            </a:xfrm>
            <a:prstGeom prst="ellipse">
              <a:avLst/>
            </a:prstGeom>
          </p:spPr>
        </p:pic>
        <p:pic>
          <p:nvPicPr>
            <p:cNvPr id="223" name="Picture 222" descr="OVS.png"/>
            <p:cNvPicPr>
              <a:picLocks noChangeAspect="1"/>
            </p:cNvPicPr>
            <p:nvPr/>
          </p:nvPicPr>
          <p:blipFill rotWithShape="1">
            <a:blip r:embed="rId7"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1505311" y="2894322"/>
              <a:ext cx="244258" cy="244090"/>
            </a:xfrm>
            <a:prstGeom prst="ellipse">
              <a:avLst/>
            </a:prstGeom>
          </p:spPr>
        </p:pic>
        <p:pic>
          <p:nvPicPr>
            <p:cNvPr id="224" name="Picture 223" descr="OVS.png"/>
            <p:cNvPicPr>
              <a:picLocks noChangeAspect="1"/>
            </p:cNvPicPr>
            <p:nvPr/>
          </p:nvPicPr>
          <p:blipFill rotWithShape="1">
            <a:blip r:embed="rId7"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2169391" y="2894321"/>
              <a:ext cx="244258" cy="244090"/>
            </a:xfrm>
            <a:prstGeom prst="ellipse">
              <a:avLst/>
            </a:prstGeom>
          </p:spPr>
        </p:pic>
        <p:pic>
          <p:nvPicPr>
            <p:cNvPr id="225" name="Picture 224" descr="OVS.png"/>
            <p:cNvPicPr>
              <a:picLocks noChangeAspect="1"/>
            </p:cNvPicPr>
            <p:nvPr/>
          </p:nvPicPr>
          <p:blipFill rotWithShape="1">
            <a:blip r:embed="rId7"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2833471" y="2894322"/>
              <a:ext cx="244258" cy="244090"/>
            </a:xfrm>
            <a:prstGeom prst="ellipse">
              <a:avLst/>
            </a:prstGeom>
          </p:spPr>
        </p:pic>
      </p:grpSp>
      <p:grpSp>
        <p:nvGrpSpPr>
          <p:cNvPr id="4" name="Group 3"/>
          <p:cNvGrpSpPr/>
          <p:nvPr/>
        </p:nvGrpSpPr>
        <p:grpSpPr>
          <a:xfrm>
            <a:off x="2384441" y="3377416"/>
            <a:ext cx="3503928" cy="2888946"/>
            <a:chOff x="312681" y="3377416"/>
            <a:chExt cx="3503928" cy="2888946"/>
          </a:xfrm>
        </p:grpSpPr>
        <p:grpSp>
          <p:nvGrpSpPr>
            <p:cNvPr id="5" name="Group 225"/>
            <p:cNvGrpSpPr/>
            <p:nvPr/>
          </p:nvGrpSpPr>
          <p:grpSpPr>
            <a:xfrm>
              <a:off x="435437" y="5336352"/>
              <a:ext cx="3076229" cy="398022"/>
              <a:chOff x="2179440" y="3809844"/>
              <a:chExt cx="4803289" cy="1108379"/>
            </a:xfrm>
          </p:grpSpPr>
          <p:cxnSp>
            <p:nvCxnSpPr>
              <p:cNvPr id="227" name="Straight Connector 226"/>
              <p:cNvCxnSpPr/>
              <p:nvPr/>
            </p:nvCxnSpPr>
            <p:spPr>
              <a:xfrm>
                <a:off x="2179440" y="3809844"/>
                <a:ext cx="5373" cy="1108379"/>
              </a:xfrm>
              <a:prstGeom prst="line">
                <a:avLst/>
              </a:prstGeom>
              <a:noFill/>
              <a:ln w="19050" cap="flat" cmpd="sng" algn="ctr">
                <a:solidFill>
                  <a:sysClr val="window" lastClr="FFFFFF">
                    <a:lumMod val="65000"/>
                  </a:sysClr>
                </a:solidFill>
                <a:prstDash val="solid"/>
              </a:ln>
              <a:effectLst/>
            </p:spPr>
          </p:cxnSp>
          <p:cxnSp>
            <p:nvCxnSpPr>
              <p:cNvPr id="228" name="Straight Connector 227"/>
              <p:cNvCxnSpPr/>
              <p:nvPr/>
            </p:nvCxnSpPr>
            <p:spPr>
              <a:xfrm>
                <a:off x="2986703" y="3809844"/>
                <a:ext cx="1" cy="1108379"/>
              </a:xfrm>
              <a:prstGeom prst="line">
                <a:avLst/>
              </a:prstGeom>
              <a:noFill/>
              <a:ln w="19050" cap="flat" cmpd="sng" algn="ctr">
                <a:solidFill>
                  <a:sysClr val="window" lastClr="FFFFFF">
                    <a:lumMod val="65000"/>
                  </a:sysClr>
                </a:solidFill>
                <a:prstDash val="solid"/>
              </a:ln>
              <a:effectLst/>
            </p:spPr>
          </p:cxnSp>
          <p:cxnSp>
            <p:nvCxnSpPr>
              <p:cNvPr id="229" name="Straight Connector 228"/>
              <p:cNvCxnSpPr/>
              <p:nvPr/>
            </p:nvCxnSpPr>
            <p:spPr>
              <a:xfrm flipH="1">
                <a:off x="3784493" y="3809844"/>
                <a:ext cx="2830" cy="1108379"/>
              </a:xfrm>
              <a:prstGeom prst="line">
                <a:avLst/>
              </a:prstGeom>
              <a:noFill/>
              <a:ln w="19050" cap="flat" cmpd="sng" algn="ctr">
                <a:solidFill>
                  <a:sysClr val="window" lastClr="FFFFFF">
                    <a:lumMod val="65000"/>
                  </a:sysClr>
                </a:solidFill>
                <a:prstDash val="solid"/>
              </a:ln>
              <a:effectLst/>
            </p:spPr>
          </p:cxnSp>
          <p:cxnSp>
            <p:nvCxnSpPr>
              <p:cNvPr id="230" name="Straight Connector 229"/>
              <p:cNvCxnSpPr/>
              <p:nvPr/>
            </p:nvCxnSpPr>
            <p:spPr>
              <a:xfrm>
                <a:off x="4585113" y="3809844"/>
                <a:ext cx="1" cy="1108379"/>
              </a:xfrm>
              <a:prstGeom prst="line">
                <a:avLst/>
              </a:prstGeom>
              <a:noFill/>
              <a:ln w="19050" cap="flat" cmpd="sng" algn="ctr">
                <a:solidFill>
                  <a:sysClr val="window" lastClr="FFFFFF">
                    <a:lumMod val="65000"/>
                  </a:sysClr>
                </a:solidFill>
                <a:prstDash val="solid"/>
              </a:ln>
              <a:effectLst/>
            </p:spPr>
          </p:cxnSp>
          <p:cxnSp>
            <p:nvCxnSpPr>
              <p:cNvPr id="231" name="Straight Connector 230"/>
              <p:cNvCxnSpPr/>
              <p:nvPr/>
            </p:nvCxnSpPr>
            <p:spPr>
              <a:xfrm>
                <a:off x="5384318" y="3809844"/>
                <a:ext cx="1" cy="1108379"/>
              </a:xfrm>
              <a:prstGeom prst="line">
                <a:avLst/>
              </a:prstGeom>
              <a:noFill/>
              <a:ln w="19050" cap="flat" cmpd="sng" algn="ctr">
                <a:solidFill>
                  <a:sysClr val="window" lastClr="FFFFFF">
                    <a:lumMod val="65000"/>
                  </a:sysClr>
                </a:solidFill>
                <a:prstDash val="solid"/>
              </a:ln>
              <a:effectLst/>
            </p:spPr>
          </p:cxnSp>
          <p:cxnSp>
            <p:nvCxnSpPr>
              <p:cNvPr id="232" name="Straight Connector 231"/>
              <p:cNvCxnSpPr/>
              <p:nvPr/>
            </p:nvCxnSpPr>
            <p:spPr>
              <a:xfrm>
                <a:off x="6183523" y="3809844"/>
                <a:ext cx="1" cy="1108379"/>
              </a:xfrm>
              <a:prstGeom prst="line">
                <a:avLst/>
              </a:prstGeom>
              <a:noFill/>
              <a:ln w="19050" cap="flat" cmpd="sng" algn="ctr">
                <a:solidFill>
                  <a:sysClr val="window" lastClr="FFFFFF">
                    <a:lumMod val="65000"/>
                  </a:sysClr>
                </a:solidFill>
                <a:prstDash val="solid"/>
              </a:ln>
              <a:effectLst/>
            </p:spPr>
          </p:cxnSp>
          <p:cxnSp>
            <p:nvCxnSpPr>
              <p:cNvPr id="233" name="Straight Connector 232"/>
              <p:cNvCxnSpPr/>
              <p:nvPr/>
            </p:nvCxnSpPr>
            <p:spPr>
              <a:xfrm>
                <a:off x="6982728" y="3809844"/>
                <a:ext cx="1" cy="1108379"/>
              </a:xfrm>
              <a:prstGeom prst="line">
                <a:avLst/>
              </a:prstGeom>
              <a:noFill/>
              <a:ln w="19050" cap="flat" cmpd="sng" algn="ctr">
                <a:solidFill>
                  <a:sysClr val="window" lastClr="FFFFFF">
                    <a:lumMod val="65000"/>
                  </a:sysClr>
                </a:solidFill>
                <a:prstDash val="solid"/>
              </a:ln>
              <a:effectLst/>
            </p:spPr>
          </p:cxnSp>
        </p:grpSp>
        <p:pic>
          <p:nvPicPr>
            <p:cNvPr id="234" name="Picture 25"/>
            <p:cNvPicPr>
              <a:picLocks noChangeArrowheads="1"/>
            </p:cNvPicPr>
            <p:nvPr/>
          </p:nvPicPr>
          <p:blipFill>
            <a:blip r:embed="rId3" cstate="print">
              <a:duotone>
                <a:srgbClr val="4C4D4E">
                  <a:shade val="45000"/>
                  <a:satMod val="135000"/>
                </a:srgbClr>
                <a:prstClr val="white"/>
              </a:duotone>
            </a:blip>
            <a:srcRect/>
            <a:stretch>
              <a:fillRect/>
            </a:stretch>
          </p:blipFill>
          <p:spPr bwMode="auto">
            <a:xfrm>
              <a:off x="2615893" y="5685846"/>
              <a:ext cx="1200716" cy="580516"/>
            </a:xfrm>
            <a:prstGeom prst="rect">
              <a:avLst/>
            </a:prstGeom>
            <a:noFill/>
            <a:ln w="9525">
              <a:noFill/>
              <a:miter lim="800000"/>
              <a:headEnd/>
              <a:tailEnd/>
            </a:ln>
          </p:spPr>
        </p:pic>
        <p:sp>
          <p:nvSpPr>
            <p:cNvPr id="235" name="TextBox 234"/>
            <p:cNvSpPr txBox="1"/>
            <p:nvPr/>
          </p:nvSpPr>
          <p:spPr>
            <a:xfrm>
              <a:off x="2675078" y="5857835"/>
              <a:ext cx="1082348" cy="276999"/>
            </a:xfrm>
            <a:prstGeom prst="rect">
              <a:avLst/>
            </a:prstGeom>
            <a:noFill/>
          </p:spPr>
          <p:txBody>
            <a:bodyPr wrap="none" rtlCol="0">
              <a:spAutoFit/>
            </a:bodyPr>
            <a:lstStyle/>
            <a:p>
              <a:pPr fontAlgn="auto">
                <a:spcBef>
                  <a:spcPts val="0"/>
                </a:spcBef>
                <a:spcAft>
                  <a:spcPts val="0"/>
                </a:spcAft>
              </a:pPr>
              <a:r>
                <a:rPr lang="en-US" sz="1200" dirty="0">
                  <a:solidFill>
                    <a:srgbClr val="000000"/>
                  </a:solidFill>
                  <a:latin typeface="Calibri"/>
                  <a:ea typeface="+mn-ea"/>
                </a:rPr>
                <a:t>WAN/Internet</a:t>
              </a:r>
            </a:p>
          </p:txBody>
        </p:sp>
        <p:cxnSp>
          <p:nvCxnSpPr>
            <p:cNvPr id="236" name="Straight Connector 235"/>
            <p:cNvCxnSpPr>
              <a:stCxn id="266" idx="2"/>
              <a:endCxn id="280" idx="0"/>
            </p:cNvCxnSpPr>
            <p:nvPr/>
          </p:nvCxnSpPr>
          <p:spPr>
            <a:xfrm>
              <a:off x="750535" y="4521962"/>
              <a:ext cx="2761129" cy="564281"/>
            </a:xfrm>
            <a:prstGeom prst="line">
              <a:avLst/>
            </a:prstGeom>
            <a:noFill/>
            <a:ln w="19050" cap="flat" cmpd="sng" algn="ctr">
              <a:solidFill>
                <a:sysClr val="window" lastClr="FFFFFF">
                  <a:lumMod val="65000"/>
                </a:sysClr>
              </a:solidFill>
              <a:prstDash val="solid"/>
            </a:ln>
            <a:effectLst/>
          </p:spPr>
        </p:cxnSp>
        <p:cxnSp>
          <p:nvCxnSpPr>
            <p:cNvPr id="237" name="Straight Connector 236"/>
            <p:cNvCxnSpPr>
              <a:stCxn id="264" idx="2"/>
              <a:endCxn id="280" idx="0"/>
            </p:cNvCxnSpPr>
            <p:nvPr/>
          </p:nvCxnSpPr>
          <p:spPr>
            <a:xfrm>
              <a:off x="1563897" y="4521962"/>
              <a:ext cx="1947767" cy="564281"/>
            </a:xfrm>
            <a:prstGeom prst="line">
              <a:avLst/>
            </a:prstGeom>
            <a:noFill/>
            <a:ln w="19050" cap="flat" cmpd="sng" algn="ctr">
              <a:solidFill>
                <a:sysClr val="window" lastClr="FFFFFF">
                  <a:lumMod val="65000"/>
                </a:sysClr>
              </a:solidFill>
              <a:prstDash val="solid"/>
            </a:ln>
            <a:effectLst/>
          </p:spPr>
        </p:cxnSp>
        <p:cxnSp>
          <p:nvCxnSpPr>
            <p:cNvPr id="238" name="Straight Connector 237"/>
            <p:cNvCxnSpPr>
              <a:stCxn id="265" idx="2"/>
              <a:endCxn id="280" idx="0"/>
            </p:cNvCxnSpPr>
            <p:nvPr/>
          </p:nvCxnSpPr>
          <p:spPr>
            <a:xfrm>
              <a:off x="2377259" y="4521962"/>
              <a:ext cx="1134405" cy="564281"/>
            </a:xfrm>
            <a:prstGeom prst="line">
              <a:avLst/>
            </a:prstGeom>
            <a:noFill/>
            <a:ln w="19050" cap="flat" cmpd="sng" algn="ctr">
              <a:solidFill>
                <a:sysClr val="window" lastClr="FFFFFF">
                  <a:lumMod val="65000"/>
                </a:sysClr>
              </a:solidFill>
              <a:prstDash val="solid"/>
            </a:ln>
            <a:effectLst/>
          </p:spPr>
        </p:cxnSp>
        <p:cxnSp>
          <p:nvCxnSpPr>
            <p:cNvPr id="239" name="Straight Connector 238"/>
            <p:cNvCxnSpPr>
              <a:stCxn id="267" idx="2"/>
              <a:endCxn id="280" idx="0"/>
            </p:cNvCxnSpPr>
            <p:nvPr/>
          </p:nvCxnSpPr>
          <p:spPr>
            <a:xfrm>
              <a:off x="3190620" y="4521962"/>
              <a:ext cx="321044" cy="564281"/>
            </a:xfrm>
            <a:prstGeom prst="line">
              <a:avLst/>
            </a:prstGeom>
            <a:noFill/>
            <a:ln w="19050" cap="flat" cmpd="sng" algn="ctr">
              <a:solidFill>
                <a:sysClr val="window" lastClr="FFFFFF">
                  <a:lumMod val="65000"/>
                </a:sysClr>
              </a:solidFill>
              <a:prstDash val="solid"/>
            </a:ln>
            <a:effectLst/>
          </p:spPr>
        </p:cxnSp>
        <p:cxnSp>
          <p:nvCxnSpPr>
            <p:cNvPr id="240" name="Straight Connector 239"/>
            <p:cNvCxnSpPr>
              <a:stCxn id="266" idx="2"/>
              <a:endCxn id="279" idx="0"/>
            </p:cNvCxnSpPr>
            <p:nvPr/>
          </p:nvCxnSpPr>
          <p:spPr>
            <a:xfrm>
              <a:off x="750535" y="4521962"/>
              <a:ext cx="2249285" cy="564281"/>
            </a:xfrm>
            <a:prstGeom prst="line">
              <a:avLst/>
            </a:prstGeom>
            <a:noFill/>
            <a:ln w="19050" cap="flat" cmpd="sng" algn="ctr">
              <a:solidFill>
                <a:sysClr val="window" lastClr="FFFFFF">
                  <a:lumMod val="65000"/>
                </a:sysClr>
              </a:solidFill>
              <a:prstDash val="solid"/>
            </a:ln>
            <a:effectLst/>
          </p:spPr>
        </p:cxnSp>
        <p:cxnSp>
          <p:nvCxnSpPr>
            <p:cNvPr id="241" name="Straight Connector 240"/>
            <p:cNvCxnSpPr>
              <a:stCxn id="264" idx="2"/>
              <a:endCxn id="279" idx="0"/>
            </p:cNvCxnSpPr>
            <p:nvPr/>
          </p:nvCxnSpPr>
          <p:spPr>
            <a:xfrm>
              <a:off x="1563897" y="4521962"/>
              <a:ext cx="1435923" cy="564281"/>
            </a:xfrm>
            <a:prstGeom prst="line">
              <a:avLst/>
            </a:prstGeom>
            <a:noFill/>
            <a:ln w="19050" cap="flat" cmpd="sng" algn="ctr">
              <a:solidFill>
                <a:sysClr val="window" lastClr="FFFFFF">
                  <a:lumMod val="65000"/>
                </a:sysClr>
              </a:solidFill>
              <a:prstDash val="solid"/>
            </a:ln>
            <a:effectLst/>
          </p:spPr>
        </p:cxnSp>
        <p:cxnSp>
          <p:nvCxnSpPr>
            <p:cNvPr id="242" name="Straight Connector 241"/>
            <p:cNvCxnSpPr>
              <a:stCxn id="265" idx="2"/>
              <a:endCxn id="279" idx="0"/>
            </p:cNvCxnSpPr>
            <p:nvPr/>
          </p:nvCxnSpPr>
          <p:spPr>
            <a:xfrm>
              <a:off x="2377259" y="4521962"/>
              <a:ext cx="622561" cy="564281"/>
            </a:xfrm>
            <a:prstGeom prst="line">
              <a:avLst/>
            </a:prstGeom>
            <a:noFill/>
            <a:ln w="19050" cap="flat" cmpd="sng" algn="ctr">
              <a:solidFill>
                <a:sysClr val="window" lastClr="FFFFFF">
                  <a:lumMod val="65000"/>
                </a:sysClr>
              </a:solidFill>
              <a:prstDash val="solid"/>
            </a:ln>
            <a:effectLst/>
          </p:spPr>
        </p:cxnSp>
        <p:cxnSp>
          <p:nvCxnSpPr>
            <p:cNvPr id="243" name="Straight Connector 242"/>
            <p:cNvCxnSpPr>
              <a:stCxn id="267" idx="2"/>
              <a:endCxn id="279" idx="0"/>
            </p:cNvCxnSpPr>
            <p:nvPr/>
          </p:nvCxnSpPr>
          <p:spPr>
            <a:xfrm flipH="1">
              <a:off x="2999820" y="4521962"/>
              <a:ext cx="190800" cy="564281"/>
            </a:xfrm>
            <a:prstGeom prst="line">
              <a:avLst/>
            </a:prstGeom>
            <a:noFill/>
            <a:ln w="19050" cap="flat" cmpd="sng" algn="ctr">
              <a:solidFill>
                <a:sysClr val="window" lastClr="FFFFFF">
                  <a:lumMod val="65000"/>
                </a:sysClr>
              </a:solidFill>
              <a:prstDash val="solid"/>
            </a:ln>
            <a:effectLst/>
          </p:spPr>
        </p:cxnSp>
        <p:cxnSp>
          <p:nvCxnSpPr>
            <p:cNvPr id="244" name="Straight Connector 243"/>
            <p:cNvCxnSpPr>
              <a:stCxn id="266" idx="2"/>
              <a:endCxn id="278" idx="0"/>
            </p:cNvCxnSpPr>
            <p:nvPr/>
          </p:nvCxnSpPr>
          <p:spPr>
            <a:xfrm>
              <a:off x="750535" y="4521962"/>
              <a:ext cx="1737441" cy="564281"/>
            </a:xfrm>
            <a:prstGeom prst="line">
              <a:avLst/>
            </a:prstGeom>
            <a:noFill/>
            <a:ln w="19050" cap="flat" cmpd="sng" algn="ctr">
              <a:solidFill>
                <a:sysClr val="window" lastClr="FFFFFF">
                  <a:lumMod val="65000"/>
                </a:sysClr>
              </a:solidFill>
              <a:prstDash val="solid"/>
            </a:ln>
            <a:effectLst/>
          </p:spPr>
        </p:cxnSp>
        <p:cxnSp>
          <p:nvCxnSpPr>
            <p:cNvPr id="245" name="Straight Connector 244"/>
            <p:cNvCxnSpPr>
              <a:stCxn id="264" idx="2"/>
              <a:endCxn id="278" idx="0"/>
            </p:cNvCxnSpPr>
            <p:nvPr/>
          </p:nvCxnSpPr>
          <p:spPr>
            <a:xfrm>
              <a:off x="1563897" y="4521962"/>
              <a:ext cx="924079" cy="564281"/>
            </a:xfrm>
            <a:prstGeom prst="line">
              <a:avLst/>
            </a:prstGeom>
            <a:noFill/>
            <a:ln w="19050" cap="flat" cmpd="sng" algn="ctr">
              <a:solidFill>
                <a:sysClr val="window" lastClr="FFFFFF">
                  <a:lumMod val="65000"/>
                </a:sysClr>
              </a:solidFill>
              <a:prstDash val="solid"/>
            </a:ln>
            <a:effectLst/>
          </p:spPr>
        </p:cxnSp>
        <p:cxnSp>
          <p:nvCxnSpPr>
            <p:cNvPr id="246" name="Straight Connector 245"/>
            <p:cNvCxnSpPr>
              <a:stCxn id="265" idx="2"/>
              <a:endCxn id="278" idx="0"/>
            </p:cNvCxnSpPr>
            <p:nvPr/>
          </p:nvCxnSpPr>
          <p:spPr>
            <a:xfrm>
              <a:off x="2377259" y="4521962"/>
              <a:ext cx="110717" cy="564281"/>
            </a:xfrm>
            <a:prstGeom prst="line">
              <a:avLst/>
            </a:prstGeom>
            <a:noFill/>
            <a:ln w="19050" cap="flat" cmpd="sng" algn="ctr">
              <a:solidFill>
                <a:sysClr val="window" lastClr="FFFFFF">
                  <a:lumMod val="65000"/>
                </a:sysClr>
              </a:solidFill>
              <a:prstDash val="solid"/>
            </a:ln>
            <a:effectLst/>
          </p:spPr>
        </p:cxnSp>
        <p:cxnSp>
          <p:nvCxnSpPr>
            <p:cNvPr id="247" name="Straight Connector 246"/>
            <p:cNvCxnSpPr>
              <a:stCxn id="267" idx="2"/>
              <a:endCxn id="278" idx="0"/>
            </p:cNvCxnSpPr>
            <p:nvPr/>
          </p:nvCxnSpPr>
          <p:spPr>
            <a:xfrm flipH="1">
              <a:off x="2487976" y="4521962"/>
              <a:ext cx="702644" cy="564281"/>
            </a:xfrm>
            <a:prstGeom prst="line">
              <a:avLst/>
            </a:prstGeom>
            <a:noFill/>
            <a:ln w="19050" cap="flat" cmpd="sng" algn="ctr">
              <a:solidFill>
                <a:sysClr val="window" lastClr="FFFFFF">
                  <a:lumMod val="65000"/>
                </a:sysClr>
              </a:solidFill>
              <a:prstDash val="solid"/>
            </a:ln>
            <a:effectLst/>
          </p:spPr>
        </p:cxnSp>
        <p:cxnSp>
          <p:nvCxnSpPr>
            <p:cNvPr id="248" name="Straight Connector 247"/>
            <p:cNvCxnSpPr>
              <a:stCxn id="266" idx="2"/>
              <a:endCxn id="275" idx="0"/>
            </p:cNvCxnSpPr>
            <p:nvPr/>
          </p:nvCxnSpPr>
          <p:spPr>
            <a:xfrm flipH="1">
              <a:off x="437156" y="4521962"/>
              <a:ext cx="313379" cy="564281"/>
            </a:xfrm>
            <a:prstGeom prst="line">
              <a:avLst/>
            </a:prstGeom>
            <a:noFill/>
            <a:ln w="19050" cap="flat" cmpd="sng" algn="ctr">
              <a:solidFill>
                <a:sysClr val="window" lastClr="FFFFFF">
                  <a:lumMod val="65000"/>
                </a:sysClr>
              </a:solidFill>
              <a:prstDash val="solid"/>
            </a:ln>
            <a:effectLst/>
          </p:spPr>
        </p:cxnSp>
        <p:cxnSp>
          <p:nvCxnSpPr>
            <p:cNvPr id="249" name="Straight Connector 248"/>
            <p:cNvCxnSpPr>
              <a:stCxn id="264" idx="2"/>
              <a:endCxn id="275" idx="0"/>
            </p:cNvCxnSpPr>
            <p:nvPr/>
          </p:nvCxnSpPr>
          <p:spPr>
            <a:xfrm flipH="1">
              <a:off x="437156" y="4521962"/>
              <a:ext cx="1126741" cy="564281"/>
            </a:xfrm>
            <a:prstGeom prst="line">
              <a:avLst/>
            </a:prstGeom>
            <a:noFill/>
            <a:ln w="19050" cap="flat" cmpd="sng" algn="ctr">
              <a:solidFill>
                <a:sysClr val="window" lastClr="FFFFFF">
                  <a:lumMod val="65000"/>
                </a:sysClr>
              </a:solidFill>
              <a:prstDash val="solid"/>
            </a:ln>
            <a:effectLst/>
          </p:spPr>
        </p:cxnSp>
        <p:cxnSp>
          <p:nvCxnSpPr>
            <p:cNvPr id="250" name="Straight Connector 249"/>
            <p:cNvCxnSpPr>
              <a:stCxn id="265" idx="2"/>
              <a:endCxn id="275" idx="0"/>
            </p:cNvCxnSpPr>
            <p:nvPr/>
          </p:nvCxnSpPr>
          <p:spPr>
            <a:xfrm flipH="1">
              <a:off x="437156" y="4521962"/>
              <a:ext cx="1940103" cy="564281"/>
            </a:xfrm>
            <a:prstGeom prst="line">
              <a:avLst/>
            </a:prstGeom>
            <a:noFill/>
            <a:ln w="19050" cap="flat" cmpd="sng" algn="ctr">
              <a:solidFill>
                <a:sysClr val="window" lastClr="FFFFFF">
                  <a:lumMod val="65000"/>
                </a:sysClr>
              </a:solidFill>
              <a:prstDash val="solid"/>
            </a:ln>
            <a:effectLst/>
          </p:spPr>
        </p:cxnSp>
        <p:cxnSp>
          <p:nvCxnSpPr>
            <p:cNvPr id="251" name="Straight Connector 250"/>
            <p:cNvCxnSpPr>
              <a:stCxn id="267" idx="2"/>
              <a:endCxn id="275" idx="0"/>
            </p:cNvCxnSpPr>
            <p:nvPr/>
          </p:nvCxnSpPr>
          <p:spPr>
            <a:xfrm flipH="1">
              <a:off x="437156" y="4521962"/>
              <a:ext cx="2753464" cy="564281"/>
            </a:xfrm>
            <a:prstGeom prst="line">
              <a:avLst/>
            </a:prstGeom>
            <a:noFill/>
            <a:ln w="19050" cap="flat" cmpd="sng" algn="ctr">
              <a:solidFill>
                <a:sysClr val="window" lastClr="FFFFFF">
                  <a:lumMod val="65000"/>
                </a:sysClr>
              </a:solidFill>
              <a:prstDash val="solid"/>
            </a:ln>
            <a:effectLst/>
          </p:spPr>
        </p:cxnSp>
        <p:cxnSp>
          <p:nvCxnSpPr>
            <p:cNvPr id="252" name="Straight Connector 251"/>
            <p:cNvCxnSpPr>
              <a:stCxn id="266" idx="2"/>
              <a:endCxn id="277" idx="0"/>
            </p:cNvCxnSpPr>
            <p:nvPr/>
          </p:nvCxnSpPr>
          <p:spPr>
            <a:xfrm>
              <a:off x="750535" y="4521962"/>
              <a:ext cx="1225596" cy="564281"/>
            </a:xfrm>
            <a:prstGeom prst="line">
              <a:avLst/>
            </a:prstGeom>
            <a:noFill/>
            <a:ln w="19050" cap="flat" cmpd="sng" algn="ctr">
              <a:solidFill>
                <a:sysClr val="window" lastClr="FFFFFF">
                  <a:lumMod val="65000"/>
                </a:sysClr>
              </a:solidFill>
              <a:prstDash val="solid"/>
            </a:ln>
            <a:effectLst/>
          </p:spPr>
        </p:cxnSp>
        <p:cxnSp>
          <p:nvCxnSpPr>
            <p:cNvPr id="253" name="Straight Connector 252"/>
            <p:cNvCxnSpPr>
              <a:stCxn id="264" idx="2"/>
              <a:endCxn id="277" idx="0"/>
            </p:cNvCxnSpPr>
            <p:nvPr/>
          </p:nvCxnSpPr>
          <p:spPr>
            <a:xfrm>
              <a:off x="1563897" y="4521962"/>
              <a:ext cx="412234" cy="564281"/>
            </a:xfrm>
            <a:prstGeom prst="line">
              <a:avLst/>
            </a:prstGeom>
            <a:noFill/>
            <a:ln w="19050" cap="flat" cmpd="sng" algn="ctr">
              <a:solidFill>
                <a:sysClr val="window" lastClr="FFFFFF">
                  <a:lumMod val="65000"/>
                </a:sysClr>
              </a:solidFill>
              <a:prstDash val="solid"/>
            </a:ln>
            <a:effectLst/>
          </p:spPr>
        </p:cxnSp>
        <p:cxnSp>
          <p:nvCxnSpPr>
            <p:cNvPr id="254" name="Straight Connector 253"/>
            <p:cNvCxnSpPr>
              <a:stCxn id="265" idx="2"/>
              <a:endCxn id="277" idx="0"/>
            </p:cNvCxnSpPr>
            <p:nvPr/>
          </p:nvCxnSpPr>
          <p:spPr>
            <a:xfrm flipH="1">
              <a:off x="1976131" y="4521962"/>
              <a:ext cx="401128" cy="564281"/>
            </a:xfrm>
            <a:prstGeom prst="line">
              <a:avLst/>
            </a:prstGeom>
            <a:noFill/>
            <a:ln w="19050" cap="flat" cmpd="sng" algn="ctr">
              <a:solidFill>
                <a:sysClr val="window" lastClr="FFFFFF">
                  <a:lumMod val="65000"/>
                </a:sysClr>
              </a:solidFill>
              <a:prstDash val="solid"/>
            </a:ln>
            <a:effectLst/>
          </p:spPr>
        </p:cxnSp>
        <p:cxnSp>
          <p:nvCxnSpPr>
            <p:cNvPr id="255" name="Straight Connector 254"/>
            <p:cNvCxnSpPr>
              <a:stCxn id="267" idx="2"/>
              <a:endCxn id="277" idx="0"/>
            </p:cNvCxnSpPr>
            <p:nvPr/>
          </p:nvCxnSpPr>
          <p:spPr>
            <a:xfrm flipH="1">
              <a:off x="1976131" y="4521962"/>
              <a:ext cx="1214489" cy="564281"/>
            </a:xfrm>
            <a:prstGeom prst="line">
              <a:avLst/>
            </a:prstGeom>
            <a:noFill/>
            <a:ln w="19050" cap="flat" cmpd="sng" algn="ctr">
              <a:solidFill>
                <a:sysClr val="window" lastClr="FFFFFF">
                  <a:lumMod val="65000"/>
                </a:sysClr>
              </a:solidFill>
              <a:prstDash val="solid"/>
            </a:ln>
            <a:effectLst/>
          </p:spPr>
        </p:cxnSp>
        <p:cxnSp>
          <p:nvCxnSpPr>
            <p:cNvPr id="256" name="Straight Connector 255"/>
            <p:cNvCxnSpPr>
              <a:stCxn id="266" idx="2"/>
              <a:endCxn id="276" idx="0"/>
            </p:cNvCxnSpPr>
            <p:nvPr/>
          </p:nvCxnSpPr>
          <p:spPr>
            <a:xfrm>
              <a:off x="750535" y="4521962"/>
              <a:ext cx="713752" cy="564281"/>
            </a:xfrm>
            <a:prstGeom prst="line">
              <a:avLst/>
            </a:prstGeom>
            <a:noFill/>
            <a:ln w="19050" cap="flat" cmpd="sng" algn="ctr">
              <a:solidFill>
                <a:sysClr val="window" lastClr="FFFFFF">
                  <a:lumMod val="65000"/>
                </a:sysClr>
              </a:solidFill>
              <a:prstDash val="solid"/>
            </a:ln>
            <a:effectLst/>
          </p:spPr>
        </p:cxnSp>
        <p:cxnSp>
          <p:nvCxnSpPr>
            <p:cNvPr id="257" name="Straight Connector 256"/>
            <p:cNvCxnSpPr>
              <a:stCxn id="264" idx="2"/>
              <a:endCxn id="276" idx="0"/>
            </p:cNvCxnSpPr>
            <p:nvPr/>
          </p:nvCxnSpPr>
          <p:spPr>
            <a:xfrm flipH="1">
              <a:off x="1464287" y="4521962"/>
              <a:ext cx="99610" cy="564281"/>
            </a:xfrm>
            <a:prstGeom prst="line">
              <a:avLst/>
            </a:prstGeom>
            <a:noFill/>
            <a:ln w="19050" cap="flat" cmpd="sng" algn="ctr">
              <a:solidFill>
                <a:sysClr val="window" lastClr="FFFFFF">
                  <a:lumMod val="65000"/>
                </a:sysClr>
              </a:solidFill>
              <a:prstDash val="solid"/>
            </a:ln>
            <a:effectLst/>
          </p:spPr>
        </p:cxnSp>
        <p:cxnSp>
          <p:nvCxnSpPr>
            <p:cNvPr id="258" name="Straight Connector 257"/>
            <p:cNvCxnSpPr>
              <a:stCxn id="265" idx="2"/>
              <a:endCxn id="276" idx="0"/>
            </p:cNvCxnSpPr>
            <p:nvPr/>
          </p:nvCxnSpPr>
          <p:spPr>
            <a:xfrm flipH="1">
              <a:off x="1464287" y="4521962"/>
              <a:ext cx="912972" cy="564281"/>
            </a:xfrm>
            <a:prstGeom prst="line">
              <a:avLst/>
            </a:prstGeom>
            <a:noFill/>
            <a:ln w="19050" cap="flat" cmpd="sng" algn="ctr">
              <a:solidFill>
                <a:sysClr val="window" lastClr="FFFFFF">
                  <a:lumMod val="65000"/>
                </a:sysClr>
              </a:solidFill>
              <a:prstDash val="solid"/>
            </a:ln>
            <a:effectLst/>
          </p:spPr>
        </p:cxnSp>
        <p:cxnSp>
          <p:nvCxnSpPr>
            <p:cNvPr id="259" name="Straight Connector 258"/>
            <p:cNvCxnSpPr>
              <a:stCxn id="267" idx="2"/>
              <a:endCxn id="276" idx="0"/>
            </p:cNvCxnSpPr>
            <p:nvPr/>
          </p:nvCxnSpPr>
          <p:spPr>
            <a:xfrm flipH="1">
              <a:off x="1464287" y="4521962"/>
              <a:ext cx="1726333" cy="564281"/>
            </a:xfrm>
            <a:prstGeom prst="line">
              <a:avLst/>
            </a:prstGeom>
            <a:noFill/>
            <a:ln w="19050" cap="flat" cmpd="sng" algn="ctr">
              <a:solidFill>
                <a:sysClr val="window" lastClr="FFFFFF">
                  <a:lumMod val="65000"/>
                </a:sysClr>
              </a:solidFill>
              <a:prstDash val="solid"/>
            </a:ln>
            <a:effectLst/>
          </p:spPr>
        </p:cxnSp>
        <p:cxnSp>
          <p:nvCxnSpPr>
            <p:cNvPr id="260" name="Straight Connector 259"/>
            <p:cNvCxnSpPr>
              <a:stCxn id="266" idx="2"/>
              <a:endCxn id="274" idx="0"/>
            </p:cNvCxnSpPr>
            <p:nvPr/>
          </p:nvCxnSpPr>
          <p:spPr>
            <a:xfrm>
              <a:off x="750535" y="4521962"/>
              <a:ext cx="201907" cy="564281"/>
            </a:xfrm>
            <a:prstGeom prst="line">
              <a:avLst/>
            </a:prstGeom>
            <a:noFill/>
            <a:ln w="19050" cap="flat" cmpd="sng" algn="ctr">
              <a:solidFill>
                <a:sysClr val="window" lastClr="FFFFFF">
                  <a:lumMod val="65000"/>
                </a:sysClr>
              </a:solidFill>
              <a:prstDash val="solid"/>
            </a:ln>
            <a:effectLst/>
          </p:spPr>
        </p:cxnSp>
        <p:cxnSp>
          <p:nvCxnSpPr>
            <p:cNvPr id="261" name="Straight Connector 260"/>
            <p:cNvCxnSpPr>
              <a:stCxn id="264" idx="2"/>
              <a:endCxn id="274" idx="0"/>
            </p:cNvCxnSpPr>
            <p:nvPr/>
          </p:nvCxnSpPr>
          <p:spPr>
            <a:xfrm flipH="1">
              <a:off x="952442" y="4521962"/>
              <a:ext cx="611455" cy="564281"/>
            </a:xfrm>
            <a:prstGeom prst="line">
              <a:avLst/>
            </a:prstGeom>
            <a:noFill/>
            <a:ln w="19050" cap="flat" cmpd="sng" algn="ctr">
              <a:solidFill>
                <a:sysClr val="window" lastClr="FFFFFF">
                  <a:lumMod val="65000"/>
                </a:sysClr>
              </a:solidFill>
              <a:prstDash val="solid"/>
            </a:ln>
            <a:effectLst/>
          </p:spPr>
        </p:cxnSp>
        <p:cxnSp>
          <p:nvCxnSpPr>
            <p:cNvPr id="262" name="Straight Connector 261"/>
            <p:cNvCxnSpPr>
              <a:stCxn id="265" idx="2"/>
              <a:endCxn id="274" idx="0"/>
            </p:cNvCxnSpPr>
            <p:nvPr/>
          </p:nvCxnSpPr>
          <p:spPr>
            <a:xfrm flipH="1">
              <a:off x="952442" y="4521962"/>
              <a:ext cx="1424817" cy="564281"/>
            </a:xfrm>
            <a:prstGeom prst="line">
              <a:avLst/>
            </a:prstGeom>
            <a:noFill/>
            <a:ln w="19050" cap="flat" cmpd="sng" algn="ctr">
              <a:solidFill>
                <a:sysClr val="window" lastClr="FFFFFF">
                  <a:lumMod val="65000"/>
                </a:sysClr>
              </a:solidFill>
              <a:prstDash val="solid"/>
            </a:ln>
            <a:effectLst/>
          </p:spPr>
        </p:cxnSp>
        <p:cxnSp>
          <p:nvCxnSpPr>
            <p:cNvPr id="263" name="Straight Connector 262"/>
            <p:cNvCxnSpPr>
              <a:stCxn id="267" idx="2"/>
              <a:endCxn id="274" idx="0"/>
            </p:cNvCxnSpPr>
            <p:nvPr/>
          </p:nvCxnSpPr>
          <p:spPr>
            <a:xfrm flipH="1">
              <a:off x="952442" y="4521962"/>
              <a:ext cx="2238178" cy="564281"/>
            </a:xfrm>
            <a:prstGeom prst="line">
              <a:avLst/>
            </a:prstGeom>
            <a:noFill/>
            <a:ln w="19050" cap="flat" cmpd="sng" algn="ctr">
              <a:solidFill>
                <a:sysClr val="window" lastClr="FFFFFF">
                  <a:lumMod val="65000"/>
                </a:sysClr>
              </a:solidFill>
              <a:prstDash val="solid"/>
            </a:ln>
            <a:effectLst/>
          </p:spPr>
        </p:cxnSp>
        <p:pic>
          <p:nvPicPr>
            <p:cNvPr id="264" name="Picture 263" descr="Router.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01172" y="4160586"/>
              <a:ext cx="325449" cy="361376"/>
            </a:xfrm>
            <a:prstGeom prst="rect">
              <a:avLst/>
            </a:prstGeom>
          </p:spPr>
        </p:pic>
        <p:pic>
          <p:nvPicPr>
            <p:cNvPr id="265" name="Picture 264" descr="Router.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14534" y="4160586"/>
              <a:ext cx="325449" cy="361376"/>
            </a:xfrm>
            <a:prstGeom prst="rect">
              <a:avLst/>
            </a:prstGeom>
          </p:spPr>
        </p:pic>
        <p:pic>
          <p:nvPicPr>
            <p:cNvPr id="266" name="Picture 265" descr="Router.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7810" y="4160586"/>
              <a:ext cx="325449" cy="361376"/>
            </a:xfrm>
            <a:prstGeom prst="rect">
              <a:avLst/>
            </a:prstGeom>
          </p:spPr>
        </p:pic>
        <p:pic>
          <p:nvPicPr>
            <p:cNvPr id="267" name="Picture 266" descr="Router.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27895" y="4160586"/>
              <a:ext cx="325449" cy="361376"/>
            </a:xfrm>
            <a:prstGeom prst="rect">
              <a:avLst/>
            </a:prstGeom>
          </p:spPr>
        </p:pic>
        <p:pic>
          <p:nvPicPr>
            <p:cNvPr id="268" name="Picture 37"/>
            <p:cNvPicPr>
              <a:picLocks noChangeArrowheads="1"/>
            </p:cNvPicPr>
            <p:nvPr/>
          </p:nvPicPr>
          <p:blipFill>
            <a:blip r:embed="rId6" cstate="print">
              <a:duotone>
                <a:srgbClr val="4C4D4E">
                  <a:shade val="45000"/>
                  <a:satMod val="135000"/>
                </a:srgbClr>
                <a:prstClr val="white"/>
              </a:duotone>
            </a:blip>
            <a:srcRect/>
            <a:stretch>
              <a:fillRect/>
            </a:stretch>
          </p:blipFill>
          <p:spPr bwMode="auto">
            <a:xfrm>
              <a:off x="2809021" y="5573571"/>
              <a:ext cx="381600" cy="224550"/>
            </a:xfrm>
            <a:prstGeom prst="rect">
              <a:avLst/>
            </a:prstGeom>
            <a:noFill/>
            <a:ln w="9525">
              <a:noFill/>
              <a:miter lim="800000"/>
              <a:headEnd/>
              <a:tailEnd/>
            </a:ln>
          </p:spPr>
        </p:pic>
        <p:pic>
          <p:nvPicPr>
            <p:cNvPr id="269" name="Picture 268" descr="OVS.png"/>
            <p:cNvPicPr>
              <a:picLocks noChangeAspect="1"/>
            </p:cNvPicPr>
            <p:nvPr/>
          </p:nvPicPr>
          <p:blipFill rotWithShape="1">
            <a:blip r:embed="rId8"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312681" y="5575274"/>
              <a:ext cx="255833" cy="255658"/>
            </a:xfrm>
            <a:prstGeom prst="ellipse">
              <a:avLst/>
            </a:prstGeom>
          </p:spPr>
        </p:pic>
        <p:pic>
          <p:nvPicPr>
            <p:cNvPr id="270" name="Picture 269" descr="OVS.png"/>
            <p:cNvPicPr>
              <a:picLocks noChangeAspect="1"/>
            </p:cNvPicPr>
            <p:nvPr/>
          </p:nvPicPr>
          <p:blipFill rotWithShape="1">
            <a:blip r:embed="rId8"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824526" y="5575274"/>
              <a:ext cx="255833" cy="255658"/>
            </a:xfrm>
            <a:prstGeom prst="ellipse">
              <a:avLst/>
            </a:prstGeom>
          </p:spPr>
        </p:pic>
        <p:pic>
          <p:nvPicPr>
            <p:cNvPr id="271" name="Picture 270" descr="OVS.png"/>
            <p:cNvPicPr>
              <a:picLocks noChangeAspect="1"/>
            </p:cNvPicPr>
            <p:nvPr/>
          </p:nvPicPr>
          <p:blipFill rotWithShape="1">
            <a:blip r:embed="rId8"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1336370" y="5575274"/>
              <a:ext cx="255833" cy="255658"/>
            </a:xfrm>
            <a:prstGeom prst="ellipse">
              <a:avLst/>
            </a:prstGeom>
          </p:spPr>
        </p:pic>
        <p:pic>
          <p:nvPicPr>
            <p:cNvPr id="272" name="Picture 271" descr="OVS.png"/>
            <p:cNvPicPr>
              <a:picLocks noChangeAspect="1"/>
            </p:cNvPicPr>
            <p:nvPr/>
          </p:nvPicPr>
          <p:blipFill rotWithShape="1">
            <a:blip r:embed="rId8"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1848215" y="5575274"/>
              <a:ext cx="255833" cy="255658"/>
            </a:xfrm>
            <a:prstGeom prst="ellipse">
              <a:avLst/>
            </a:prstGeom>
          </p:spPr>
        </p:pic>
        <p:pic>
          <p:nvPicPr>
            <p:cNvPr id="273" name="Picture 272" descr="OVS.png"/>
            <p:cNvPicPr>
              <a:picLocks noChangeAspect="1"/>
            </p:cNvPicPr>
            <p:nvPr/>
          </p:nvPicPr>
          <p:blipFill rotWithShape="1">
            <a:blip r:embed="rId8" cstate="print">
              <a:duotone>
                <a:srgbClr val="4C4D4E">
                  <a:shade val="45000"/>
                  <a:satMod val="135000"/>
                </a:srgbClr>
                <a:prstClr val="white"/>
              </a:duotone>
              <a:extLst>
                <a:ext uri="{28A0092B-C50C-407E-A947-70E740481C1C}">
                  <a14:useLocalDpi xmlns="" xmlns:a14="http://schemas.microsoft.com/office/drawing/2010/main" val="0"/>
                </a:ext>
              </a:extLst>
            </a:blip>
            <a:srcRect l="27190" t="15088" r="27190" b="40197"/>
            <a:stretch/>
          </p:blipFill>
          <p:spPr>
            <a:xfrm>
              <a:off x="2360059" y="5575274"/>
              <a:ext cx="255833" cy="255658"/>
            </a:xfrm>
            <a:prstGeom prst="ellipse">
              <a:avLst/>
            </a:prstGeom>
          </p:spPr>
        </p:pic>
        <p:pic>
          <p:nvPicPr>
            <p:cNvPr id="274" name="Picture 273"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45396" y="5086243"/>
              <a:ext cx="214092" cy="250109"/>
            </a:xfrm>
            <a:prstGeom prst="rect">
              <a:avLst/>
            </a:prstGeom>
          </p:spPr>
        </p:pic>
        <p:pic>
          <p:nvPicPr>
            <p:cNvPr id="275" name="Picture 274"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0110" y="5086243"/>
              <a:ext cx="214092" cy="250109"/>
            </a:xfrm>
            <a:prstGeom prst="rect">
              <a:avLst/>
            </a:prstGeom>
          </p:spPr>
        </p:pic>
        <p:pic>
          <p:nvPicPr>
            <p:cNvPr id="276" name="Picture 275"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57241" y="5086243"/>
              <a:ext cx="214092" cy="250109"/>
            </a:xfrm>
            <a:prstGeom prst="rect">
              <a:avLst/>
            </a:prstGeom>
          </p:spPr>
        </p:pic>
        <p:pic>
          <p:nvPicPr>
            <p:cNvPr id="277" name="Picture 276"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69085" y="5086243"/>
              <a:ext cx="214092" cy="250109"/>
            </a:xfrm>
            <a:prstGeom prst="rect">
              <a:avLst/>
            </a:prstGeom>
          </p:spPr>
        </p:pic>
        <p:pic>
          <p:nvPicPr>
            <p:cNvPr id="278" name="Picture 277"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80930" y="5086243"/>
              <a:ext cx="214092" cy="250109"/>
            </a:xfrm>
            <a:prstGeom prst="rect">
              <a:avLst/>
            </a:prstGeom>
          </p:spPr>
        </p:pic>
        <p:pic>
          <p:nvPicPr>
            <p:cNvPr id="279" name="Picture 278"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92774" y="5086243"/>
              <a:ext cx="214092" cy="250109"/>
            </a:xfrm>
            <a:prstGeom prst="rect">
              <a:avLst/>
            </a:prstGeom>
          </p:spPr>
        </p:pic>
        <p:pic>
          <p:nvPicPr>
            <p:cNvPr id="280" name="Picture 279" descr="switch.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04618" y="5086243"/>
              <a:ext cx="214092" cy="250109"/>
            </a:xfrm>
            <a:prstGeom prst="rect">
              <a:avLst/>
            </a:prstGeom>
          </p:spPr>
        </p:pic>
        <p:pic>
          <p:nvPicPr>
            <p:cNvPr id="281" name="Picture 37"/>
            <p:cNvPicPr>
              <a:picLocks noChangeArrowheads="1"/>
            </p:cNvPicPr>
            <p:nvPr/>
          </p:nvPicPr>
          <p:blipFill>
            <a:blip r:embed="rId6" cstate="print">
              <a:duotone>
                <a:srgbClr val="4C4D4E">
                  <a:shade val="45000"/>
                  <a:satMod val="135000"/>
                </a:srgbClr>
                <a:prstClr val="white"/>
              </a:duotone>
            </a:blip>
            <a:srcRect/>
            <a:stretch>
              <a:fillRect/>
            </a:stretch>
          </p:blipFill>
          <p:spPr bwMode="auto">
            <a:xfrm>
              <a:off x="3320863" y="5573571"/>
              <a:ext cx="381600" cy="224550"/>
            </a:xfrm>
            <a:prstGeom prst="rect">
              <a:avLst/>
            </a:prstGeom>
            <a:noFill/>
            <a:ln w="9525">
              <a:noFill/>
              <a:miter lim="800000"/>
              <a:headEnd/>
              <a:tailEnd/>
            </a:ln>
          </p:spPr>
        </p:pic>
        <p:sp>
          <p:nvSpPr>
            <p:cNvPr id="282" name="Down Arrow 281"/>
            <p:cNvSpPr/>
            <p:nvPr/>
          </p:nvSpPr>
          <p:spPr>
            <a:xfrm>
              <a:off x="1750074" y="3377416"/>
              <a:ext cx="457200" cy="602482"/>
            </a:xfrm>
            <a:prstGeom prst="downArrow">
              <a:avLst/>
            </a:prstGeom>
            <a:solidFill>
              <a:sysClr val="window" lastClr="FFFFFF">
                <a:lumMod val="85000"/>
              </a:sysClr>
            </a:solidFill>
            <a:ln w="19050" cap="flat" cmpd="sng" algn="ctr">
              <a:solidFill>
                <a:srgbClr val="000000">
                  <a:lumMod val="50000"/>
                  <a:lumOff val="50000"/>
                </a:srgbClr>
              </a:solidFill>
              <a:prstDash val="solid"/>
            </a:ln>
            <a:effectLst/>
          </p:spPr>
          <p:txBody>
            <a:bodyPr rtlCol="0" anchor="ctr"/>
            <a:lstStyle/>
            <a:p>
              <a:pPr fontAlgn="auto">
                <a:spcBef>
                  <a:spcPts val="0"/>
                </a:spcBef>
                <a:spcAft>
                  <a:spcPts val="0"/>
                </a:spcAft>
                <a:defRPr/>
              </a:pPr>
              <a:endParaRPr lang="en-US" sz="1800" kern="0">
                <a:solidFill>
                  <a:prstClr val="white"/>
                </a:solidFill>
                <a:latin typeface="Calibri"/>
                <a:ea typeface="+mn-ea"/>
              </a:endParaRPr>
            </a:p>
          </p:txBody>
        </p:sp>
      </p:grpSp>
    </p:spTree>
    <p:extLst>
      <p:ext uri="{BB962C8B-B14F-4D97-AF65-F5344CB8AC3E}">
        <p14:creationId xmlns="" xmlns:p14="http://schemas.microsoft.com/office/powerpoint/2010/main" val="241868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Virtualization and </a:t>
            </a:r>
            <a:r>
              <a:rPr lang="en-US" dirty="0" smtClean="0"/>
              <a:t>RDMA</a:t>
            </a:r>
            <a:endParaRPr lang="en-US" dirty="0"/>
          </a:p>
        </p:txBody>
      </p:sp>
      <p:sp>
        <p:nvSpPr>
          <p:cNvPr id="3" name="Content Placeholder 2"/>
          <p:cNvSpPr>
            <a:spLocks noGrp="1"/>
          </p:cNvSpPr>
          <p:nvPr>
            <p:ph idx="1"/>
          </p:nvPr>
        </p:nvSpPr>
        <p:spPr/>
        <p:txBody>
          <a:bodyPr>
            <a:normAutofit/>
          </a:bodyPr>
          <a:lstStyle/>
          <a:p>
            <a:r>
              <a:rPr lang="en-US" dirty="0" smtClean="0"/>
              <a:t>SDN</a:t>
            </a:r>
          </a:p>
          <a:p>
            <a:pPr lvl="1"/>
            <a:r>
              <a:rPr lang="en-US" dirty="0" smtClean="0"/>
              <a:t>Decouple logical network from physical hardware</a:t>
            </a:r>
          </a:p>
          <a:p>
            <a:pPr lvl="2"/>
            <a:r>
              <a:rPr lang="en-US" dirty="0" smtClean="0"/>
              <a:t>Encapsulate Ethernet  in IP </a:t>
            </a:r>
            <a:r>
              <a:rPr lang="en-US" b="1" dirty="0" smtClean="0"/>
              <a:t>→</a:t>
            </a:r>
            <a:r>
              <a:rPr lang="en-US" dirty="0" smtClean="0"/>
              <a:t> more layers</a:t>
            </a:r>
          </a:p>
          <a:p>
            <a:pPr lvl="1"/>
            <a:r>
              <a:rPr lang="en-US" dirty="0" smtClean="0"/>
              <a:t>Flexibility and agility are primary goals</a:t>
            </a:r>
          </a:p>
          <a:p>
            <a:r>
              <a:rPr lang="en-US" dirty="0" smtClean="0"/>
              <a:t>RDMA</a:t>
            </a:r>
          </a:p>
          <a:p>
            <a:pPr lvl="1"/>
            <a:r>
              <a:rPr lang="en-US" dirty="0" smtClean="0"/>
              <a:t>Directly access physical hardware</a:t>
            </a:r>
          </a:p>
          <a:p>
            <a:pPr lvl="2"/>
            <a:r>
              <a:rPr lang="en-US" dirty="0" smtClean="0"/>
              <a:t>Map hardware directly into </a:t>
            </a:r>
            <a:r>
              <a:rPr lang="en-US" dirty="0" err="1" smtClean="0"/>
              <a:t>userspace</a:t>
            </a:r>
            <a:r>
              <a:rPr lang="en-US" dirty="0" smtClean="0"/>
              <a:t> </a:t>
            </a:r>
            <a:r>
              <a:rPr lang="en-US" b="1" dirty="0" smtClean="0"/>
              <a:t>→</a:t>
            </a:r>
            <a:r>
              <a:rPr lang="en-US" dirty="0" smtClean="0"/>
              <a:t> fewer layers</a:t>
            </a:r>
          </a:p>
          <a:p>
            <a:pPr lvl="1"/>
            <a:r>
              <a:rPr lang="en-US" dirty="0" smtClean="0"/>
              <a:t>Performance is primary goal</a:t>
            </a:r>
          </a:p>
          <a:p>
            <a:r>
              <a:rPr lang="en-US" dirty="0" smtClean="0"/>
              <a:t>Is there any hope </a:t>
            </a:r>
            <a:r>
              <a:rPr lang="en-US" dirty="0" smtClean="0"/>
              <a:t>of combining </a:t>
            </a:r>
            <a:r>
              <a:rPr lang="en-US" dirty="0" smtClean="0"/>
              <a:t>the two?</a:t>
            </a:r>
          </a:p>
          <a:p>
            <a:pPr lvl="1"/>
            <a:r>
              <a:rPr lang="en-US" dirty="0" smtClean="0"/>
              <a:t>Converged datacenter supporting both SDN management and decoupling along with RDMA</a:t>
            </a:r>
            <a:endParaRPr lang="en-US" dirty="0"/>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63705" y="1929740"/>
            <a:ext cx="4857008" cy="2992581"/>
          </a:xfrm>
          <a:prstGeom prst="roundRect">
            <a:avLst>
              <a:gd name="adj" fmla="val 3373"/>
            </a:avLst>
          </a:prstGeom>
          <a:gradFill flip="none" rotWithShape="1">
            <a:gsLst>
              <a:gs pos="99000">
                <a:schemeClr val="accent4">
                  <a:lumMod val="75000"/>
                </a:schemeClr>
              </a:gs>
              <a:gs pos="0">
                <a:schemeClr val="accent4">
                  <a:lumMod val="50000"/>
                </a:schemeClr>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r>
              <a:rPr lang="en-US" sz="1600" dirty="0" smtClean="0">
                <a:solidFill>
                  <a:srgbClr val="FFFFFF"/>
                </a:solidFill>
              </a:rPr>
              <a:t>  </a:t>
            </a:r>
            <a:endParaRPr lang="en-US" sz="1600" dirty="0">
              <a:solidFill>
                <a:srgbClr val="FFFFFF"/>
              </a:solidFill>
            </a:endParaRPr>
          </a:p>
        </p:txBody>
      </p:sp>
      <p:sp>
        <p:nvSpPr>
          <p:cNvPr id="5" name="Rounded Rectangle 4"/>
          <p:cNvSpPr/>
          <p:nvPr/>
        </p:nvSpPr>
        <p:spPr bwMode="auto">
          <a:xfrm>
            <a:off x="853709" y="3051958"/>
            <a:ext cx="4488873" cy="1698172"/>
          </a:xfrm>
          <a:prstGeom prst="roundRect">
            <a:avLst>
              <a:gd name="adj" fmla="val 5478"/>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pic>
        <p:nvPicPr>
          <p:cNvPr id="6" name="Picture 19" descr="C:\Users\Abject-3D\Desktop\VMWare Files\FINAL diagrams\Basic Virtualization\3D PNGs\VMW_10Q2_DGRM_Cloud_Director_R7_17.png"/>
          <p:cNvPicPr>
            <a:picLocks noChangeAspect="1" noChangeArrowheads="1"/>
          </p:cNvPicPr>
          <p:nvPr/>
        </p:nvPicPr>
        <p:blipFill>
          <a:blip r:embed="rId2" cstate="print"/>
          <a:srcRect/>
          <a:stretch>
            <a:fillRect/>
          </a:stretch>
        </p:blipFill>
        <p:spPr bwMode="auto">
          <a:xfrm>
            <a:off x="3409503" y="3133725"/>
            <a:ext cx="1861502" cy="1528550"/>
          </a:xfrm>
          <a:prstGeom prst="rect">
            <a:avLst/>
          </a:prstGeom>
          <a:noFill/>
        </p:spPr>
      </p:pic>
      <p:sp>
        <p:nvSpPr>
          <p:cNvPr id="7" name="Rounded Rectangle 6"/>
          <p:cNvSpPr/>
          <p:nvPr/>
        </p:nvSpPr>
        <p:spPr bwMode="auto">
          <a:xfrm>
            <a:off x="3608785" y="3224151"/>
            <a:ext cx="1567543" cy="1371600"/>
          </a:xfrm>
          <a:prstGeom prst="roundRect">
            <a:avLst>
              <a:gd name="adj" fmla="val 6277"/>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pic>
        <p:nvPicPr>
          <p:cNvPr id="8" name="Picture 18" descr="C:\Users\Abject-3D\Desktop\VMWare Files\FINAL diagrams\Basic Virtualization\3D PNGs\VMW_10Q2_DGRM_Cloud_Director_R7_16.png"/>
          <p:cNvPicPr>
            <a:picLocks noChangeAspect="1" noChangeArrowheads="1"/>
          </p:cNvPicPr>
          <p:nvPr/>
        </p:nvPicPr>
        <p:blipFill>
          <a:blip r:embed="rId3" cstate="print"/>
          <a:srcRect/>
          <a:stretch>
            <a:fillRect/>
          </a:stretch>
        </p:blipFill>
        <p:spPr bwMode="auto">
          <a:xfrm>
            <a:off x="923478" y="3133725"/>
            <a:ext cx="1861502" cy="1528550"/>
          </a:xfrm>
          <a:prstGeom prst="rect">
            <a:avLst/>
          </a:prstGeom>
          <a:noFill/>
        </p:spPr>
      </p:pic>
      <p:sp>
        <p:nvSpPr>
          <p:cNvPr id="9" name="Rounded Rectangle 8"/>
          <p:cNvSpPr/>
          <p:nvPr/>
        </p:nvSpPr>
        <p:spPr bwMode="auto">
          <a:xfrm>
            <a:off x="1014028" y="3218213"/>
            <a:ext cx="1567542" cy="1371600"/>
          </a:xfrm>
          <a:prstGeom prst="roundRect">
            <a:avLst>
              <a:gd name="adj" fmla="val 5844"/>
            </a:avLst>
          </a:prstGeom>
          <a:gradFill>
            <a:gsLst>
              <a:gs pos="0">
                <a:srgbClr val="F8930C"/>
              </a:gs>
              <a:gs pos="100000">
                <a:srgbClr val="FFC000"/>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10" name="Rounded Rectangle 9"/>
          <p:cNvSpPr/>
          <p:nvPr/>
        </p:nvSpPr>
        <p:spPr bwMode="auto">
          <a:xfrm>
            <a:off x="853710"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1" name="Rounded Rectangle 10"/>
          <p:cNvSpPr/>
          <p:nvPr/>
        </p:nvSpPr>
        <p:spPr bwMode="auto">
          <a:xfrm>
            <a:off x="2373752"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2" name="Rounded Rectangle 11"/>
          <p:cNvSpPr/>
          <p:nvPr/>
        </p:nvSpPr>
        <p:spPr bwMode="auto">
          <a:xfrm>
            <a:off x="3900721"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3" name="Rounded Rectangle 12"/>
          <p:cNvSpPr/>
          <p:nvPr/>
        </p:nvSpPr>
        <p:spPr bwMode="auto">
          <a:xfrm>
            <a:off x="658757"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4" name="Rounded Rectangle 13"/>
          <p:cNvSpPr/>
          <p:nvPr/>
        </p:nvSpPr>
        <p:spPr bwMode="auto">
          <a:xfrm>
            <a:off x="658757"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5" name="Rounded Rectangle 14"/>
          <p:cNvSpPr/>
          <p:nvPr/>
        </p:nvSpPr>
        <p:spPr bwMode="auto">
          <a:xfrm>
            <a:off x="2158017"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6" name="Rounded Rectangle 15"/>
          <p:cNvSpPr/>
          <p:nvPr/>
        </p:nvSpPr>
        <p:spPr bwMode="auto">
          <a:xfrm>
            <a:off x="2158017"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7" name="Rounded Rectangle 16"/>
          <p:cNvSpPr/>
          <p:nvPr/>
        </p:nvSpPr>
        <p:spPr bwMode="auto">
          <a:xfrm>
            <a:off x="4103591"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8" name="Rounded Rectangle 17"/>
          <p:cNvSpPr/>
          <p:nvPr/>
        </p:nvSpPr>
        <p:spPr bwMode="auto">
          <a:xfrm>
            <a:off x="4103591"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pic>
        <p:nvPicPr>
          <p:cNvPr id="19" name="Picture 3" descr="C:\Users\Abject-3D\Desktop\VMWare Files\FINAL diagrams\Basic Virtualization\3D PNGs\VMW_10Q2_DGRM_Cloud_Director_R7_1.png"/>
          <p:cNvPicPr>
            <a:picLocks noChangeAspect="1" noChangeArrowheads="1"/>
          </p:cNvPicPr>
          <p:nvPr/>
        </p:nvPicPr>
        <p:blipFill>
          <a:blip r:embed="rId4" cstate="print"/>
          <a:srcRect/>
          <a:stretch>
            <a:fillRect/>
          </a:stretch>
        </p:blipFill>
        <p:spPr bwMode="auto">
          <a:xfrm>
            <a:off x="1747391" y="1019175"/>
            <a:ext cx="824812" cy="741574"/>
          </a:xfrm>
          <a:prstGeom prst="rect">
            <a:avLst/>
          </a:prstGeom>
          <a:noFill/>
        </p:spPr>
      </p:pic>
      <p:pic>
        <p:nvPicPr>
          <p:cNvPr id="20" name="Picture 4" descr="C:\Users\Abject-3D\Desktop\VMWare Files\FINAL diagrams\Basic Virtualization\3D PNGs\VMW_10Q2_DGRM_Cloud_Director_R7_2.png"/>
          <p:cNvPicPr>
            <a:picLocks noChangeAspect="1" noChangeArrowheads="1"/>
          </p:cNvPicPr>
          <p:nvPr/>
        </p:nvPicPr>
        <p:blipFill>
          <a:blip r:embed="rId5" cstate="print"/>
          <a:srcRect/>
          <a:stretch>
            <a:fillRect/>
          </a:stretch>
        </p:blipFill>
        <p:spPr bwMode="auto">
          <a:xfrm>
            <a:off x="2537967" y="1414464"/>
            <a:ext cx="325386" cy="68104"/>
          </a:xfrm>
          <a:prstGeom prst="rect">
            <a:avLst/>
          </a:prstGeom>
          <a:noFill/>
        </p:spPr>
      </p:pic>
      <p:pic>
        <p:nvPicPr>
          <p:cNvPr id="21" name="Picture 5" descr="C:\Users\Abject-3D\Desktop\VMWare Files\FINAL diagrams\Basic Virtualization\3D PNGs\VMW_10Q2_DGRM_Cloud_Director_R7_3.png"/>
          <p:cNvPicPr>
            <a:picLocks noChangeAspect="1" noChangeArrowheads="1"/>
          </p:cNvPicPr>
          <p:nvPr/>
        </p:nvPicPr>
        <p:blipFill>
          <a:blip r:embed="rId6" cstate="print"/>
          <a:srcRect/>
          <a:stretch>
            <a:fillRect/>
          </a:stretch>
        </p:blipFill>
        <p:spPr bwMode="auto">
          <a:xfrm>
            <a:off x="2899916" y="1019175"/>
            <a:ext cx="824812" cy="741574"/>
          </a:xfrm>
          <a:prstGeom prst="rect">
            <a:avLst/>
          </a:prstGeom>
          <a:noFill/>
        </p:spPr>
      </p:pic>
      <p:pic>
        <p:nvPicPr>
          <p:cNvPr id="22" name="Picture 6" descr="C:\Users\Abject-3D\Desktop\VMWare Files\FINAL diagrams\Basic Virtualization\3D PNGs\VMW_10Q2_DGRM_Cloud_Director_R7_4.png"/>
          <p:cNvPicPr>
            <a:picLocks noChangeAspect="1" noChangeArrowheads="1"/>
          </p:cNvPicPr>
          <p:nvPr/>
        </p:nvPicPr>
        <p:blipFill>
          <a:blip r:embed="rId7" cstate="print"/>
          <a:srcRect/>
          <a:stretch>
            <a:fillRect/>
          </a:stretch>
        </p:blipFill>
        <p:spPr bwMode="auto">
          <a:xfrm>
            <a:off x="4624155" y="1033463"/>
            <a:ext cx="696171" cy="688604"/>
          </a:xfrm>
          <a:prstGeom prst="rect">
            <a:avLst/>
          </a:prstGeom>
          <a:noFill/>
        </p:spPr>
      </p:pic>
      <p:pic>
        <p:nvPicPr>
          <p:cNvPr id="23" name="Picture 8" descr="C:\Users\Abject-3D\Desktop\VMWare Files\FINAL diagrams\Basic Virtualization\3D PNGs\VMW_10Q2_DGRM_Cloud_Director_R7_6.png"/>
          <p:cNvPicPr>
            <a:picLocks noChangeAspect="1" noChangeArrowheads="1"/>
          </p:cNvPicPr>
          <p:nvPr/>
        </p:nvPicPr>
        <p:blipFill>
          <a:blip r:embed="rId8" cstate="print"/>
          <a:srcRect/>
          <a:stretch>
            <a:fillRect/>
          </a:stretch>
        </p:blipFill>
        <p:spPr bwMode="auto">
          <a:xfrm>
            <a:off x="6248400" y="2962275"/>
            <a:ext cx="794544" cy="529696"/>
          </a:xfrm>
          <a:prstGeom prst="rect">
            <a:avLst/>
          </a:prstGeom>
          <a:noFill/>
        </p:spPr>
      </p:pic>
      <p:pic>
        <p:nvPicPr>
          <p:cNvPr id="24" name="Picture 9" descr="C:\Users\Abject-3D\Desktop\VMWare Files\FINAL diagrams\Basic Virtualization\3D PNGs\VMW_10Q2_DGRM_Cloud_Director_R7_7.png"/>
          <p:cNvPicPr>
            <a:picLocks noChangeAspect="1" noChangeArrowheads="1"/>
          </p:cNvPicPr>
          <p:nvPr/>
        </p:nvPicPr>
        <p:blipFill>
          <a:blip r:embed="rId9" cstate="print"/>
          <a:srcRect/>
          <a:stretch>
            <a:fillRect/>
          </a:stretch>
        </p:blipFill>
        <p:spPr bwMode="auto">
          <a:xfrm>
            <a:off x="7653339" y="2300060"/>
            <a:ext cx="1097228" cy="786977"/>
          </a:xfrm>
          <a:prstGeom prst="rect">
            <a:avLst/>
          </a:prstGeom>
          <a:noFill/>
        </p:spPr>
      </p:pic>
      <p:pic>
        <p:nvPicPr>
          <p:cNvPr id="25" name="Picture 12" descr="C:\Users\Abject-3D\Desktop\VMWare Files\FINAL diagrams\Basic Virtualization\3D PNGs\VMW_10Q2_DGRM_Cloud_Director_R7_10.png"/>
          <p:cNvPicPr>
            <a:picLocks noChangeAspect="1" noChangeArrowheads="1"/>
          </p:cNvPicPr>
          <p:nvPr/>
        </p:nvPicPr>
        <p:blipFill>
          <a:blip r:embed="rId10" cstate="print"/>
          <a:srcRect/>
          <a:stretch>
            <a:fillRect/>
          </a:stretch>
        </p:blipFill>
        <p:spPr bwMode="auto">
          <a:xfrm>
            <a:off x="3685728" y="5314950"/>
            <a:ext cx="317819" cy="68104"/>
          </a:xfrm>
          <a:prstGeom prst="rect">
            <a:avLst/>
          </a:prstGeom>
          <a:noFill/>
        </p:spPr>
      </p:pic>
      <p:pic>
        <p:nvPicPr>
          <p:cNvPr id="26" name="Picture 13" descr="C:\Users\Abject-3D\Desktop\VMWare Files\FINAL diagrams\Basic Virtualization\3D PNGs\VMW_10Q2_DGRM_Cloud_Director_R7_11.png"/>
          <p:cNvPicPr>
            <a:picLocks noChangeAspect="1" noChangeArrowheads="1"/>
          </p:cNvPicPr>
          <p:nvPr/>
        </p:nvPicPr>
        <p:blipFill>
          <a:blip r:embed="rId11" cstate="print"/>
          <a:srcRect/>
          <a:stretch>
            <a:fillRect/>
          </a:stretch>
        </p:blipFill>
        <p:spPr bwMode="auto">
          <a:xfrm>
            <a:off x="1085403" y="2600325"/>
            <a:ext cx="961021" cy="325385"/>
          </a:xfrm>
          <a:prstGeom prst="rect">
            <a:avLst/>
          </a:prstGeom>
          <a:noFill/>
        </p:spPr>
      </p:pic>
      <p:pic>
        <p:nvPicPr>
          <p:cNvPr id="27" name="Picture 20" descr="C:\Users\Abject-3D\Desktop\VMWare Files\FINAL diagrams\Basic Virtualization\3D PNGs\VMW_10Q2_DGRM_Cloud_Director_R7_18.png"/>
          <p:cNvPicPr>
            <a:picLocks noChangeAspect="1" noChangeArrowheads="1"/>
          </p:cNvPicPr>
          <p:nvPr/>
        </p:nvPicPr>
        <p:blipFill>
          <a:blip r:embed="rId12" cstate="print"/>
          <a:srcRect/>
          <a:stretch>
            <a:fillRect/>
          </a:stretch>
        </p:blipFill>
        <p:spPr bwMode="auto">
          <a:xfrm>
            <a:off x="2952303" y="4324350"/>
            <a:ext cx="317819" cy="68104"/>
          </a:xfrm>
          <a:prstGeom prst="rect">
            <a:avLst/>
          </a:prstGeom>
          <a:noFill/>
        </p:spPr>
      </p:pic>
      <p:sp>
        <p:nvSpPr>
          <p:cNvPr id="28" name="Left-Right Arrow 27"/>
          <p:cNvSpPr/>
          <p:nvPr/>
        </p:nvSpPr>
        <p:spPr bwMode="auto">
          <a:xfrm>
            <a:off x="5704114" y="2519548"/>
            <a:ext cx="1814286" cy="296224"/>
          </a:xfrm>
          <a:prstGeom prst="leftRightArrow">
            <a:avLst>
              <a:gd name="adj1" fmla="val 50000"/>
              <a:gd name="adj2" fmla="val 63249"/>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ctr">
              <a:spcAft>
                <a:spcPct val="0"/>
              </a:spcAft>
              <a:defRPr/>
            </a:pPr>
            <a:r>
              <a:rPr lang="en-US" sz="1000" b="1" dirty="0" smtClean="0">
                <a:solidFill>
                  <a:srgbClr val="FFFFFF"/>
                </a:solidFill>
              </a:rPr>
              <a:t> VMware </a:t>
            </a:r>
            <a:r>
              <a:rPr lang="en-US" sz="1000" b="1" dirty="0" err="1" smtClean="0">
                <a:solidFill>
                  <a:srgbClr val="FFFFFF"/>
                </a:solidFill>
              </a:rPr>
              <a:t>vCloud</a:t>
            </a:r>
            <a:r>
              <a:rPr lang="en-US" sz="1000" b="1" dirty="0" smtClean="0">
                <a:solidFill>
                  <a:srgbClr val="FFFFFF"/>
                </a:solidFill>
              </a:rPr>
              <a:t> API</a:t>
            </a:r>
            <a:endParaRPr lang="en-US" sz="1000" b="1" dirty="0">
              <a:solidFill>
                <a:srgbClr val="FFFFFF"/>
              </a:solidFill>
            </a:endParaRPr>
          </a:p>
        </p:txBody>
      </p:sp>
      <p:pic>
        <p:nvPicPr>
          <p:cNvPr id="29" name="Picture 16" descr="C:\Users\Abject-3D\Desktop\VMWare Files\FINAL diagrams\Basic Virtualization\3D PNGs\VMW_10Q2_DGRM_Cloud_Director_R7_14.png"/>
          <p:cNvPicPr>
            <a:picLocks noChangeAspect="1" noChangeArrowheads="1"/>
          </p:cNvPicPr>
          <p:nvPr/>
        </p:nvPicPr>
        <p:blipFill>
          <a:blip r:embed="rId13" cstate="print"/>
          <a:srcRect/>
          <a:stretch>
            <a:fillRect/>
          </a:stretch>
        </p:blipFill>
        <p:spPr bwMode="auto">
          <a:xfrm>
            <a:off x="2647133" y="3305175"/>
            <a:ext cx="219445" cy="257281"/>
          </a:xfrm>
          <a:prstGeom prst="rect">
            <a:avLst/>
          </a:prstGeom>
          <a:noFill/>
        </p:spPr>
      </p:pic>
      <p:pic>
        <p:nvPicPr>
          <p:cNvPr id="30" name="Picture 17" descr="C:\Users\Abject-3D\Desktop\VMWare Files\FINAL diagrams\Basic Virtualization\3D PNGs\VMW_10Q2_DGRM_Cloud_Director_R7_15.png"/>
          <p:cNvPicPr>
            <a:picLocks noChangeAspect="1" noChangeArrowheads="1"/>
          </p:cNvPicPr>
          <p:nvPr/>
        </p:nvPicPr>
        <p:blipFill>
          <a:blip r:embed="rId14" cstate="print"/>
          <a:srcRect/>
          <a:stretch>
            <a:fillRect/>
          </a:stretch>
        </p:blipFill>
        <p:spPr bwMode="auto">
          <a:xfrm>
            <a:off x="3323778" y="3305175"/>
            <a:ext cx="219445" cy="257281"/>
          </a:xfrm>
          <a:prstGeom prst="rect">
            <a:avLst/>
          </a:prstGeom>
          <a:noFill/>
        </p:spPr>
      </p:pic>
      <p:sp>
        <p:nvSpPr>
          <p:cNvPr id="31" name="TextBox 30"/>
          <p:cNvSpPr txBox="1"/>
          <p:nvPr/>
        </p:nvSpPr>
        <p:spPr>
          <a:xfrm>
            <a:off x="1244610" y="1295400"/>
            <a:ext cx="609462" cy="276999"/>
          </a:xfrm>
          <a:prstGeom prst="rect">
            <a:avLst/>
          </a:prstGeom>
          <a:noFill/>
        </p:spPr>
        <p:txBody>
          <a:bodyPr wrap="none" rtlCol="0">
            <a:spAutoFit/>
          </a:bodyPr>
          <a:lstStyle/>
          <a:p>
            <a:pPr algn="l"/>
            <a:r>
              <a:rPr lang="en-US" sz="1200" b="1" dirty="0" smtClean="0">
                <a:solidFill>
                  <a:srgbClr val="333333"/>
                </a:solidFill>
                <a:latin typeface="+mn-lt"/>
                <a:ea typeface="+mn-ea"/>
              </a:rPr>
              <a:t>Users</a:t>
            </a:r>
          </a:p>
        </p:txBody>
      </p:sp>
      <p:sp>
        <p:nvSpPr>
          <p:cNvPr id="32" name="TextBox 31"/>
          <p:cNvSpPr txBox="1"/>
          <p:nvPr/>
        </p:nvSpPr>
        <p:spPr>
          <a:xfrm>
            <a:off x="5090880" y="1314450"/>
            <a:ext cx="322524" cy="276999"/>
          </a:xfrm>
          <a:prstGeom prst="rect">
            <a:avLst/>
          </a:prstGeom>
          <a:noFill/>
        </p:spPr>
        <p:txBody>
          <a:bodyPr wrap="none" rtlCol="0">
            <a:spAutoFit/>
          </a:bodyPr>
          <a:lstStyle/>
          <a:p>
            <a:pPr algn="l"/>
            <a:r>
              <a:rPr lang="en-US" sz="1200" b="1" dirty="0" smtClean="0">
                <a:solidFill>
                  <a:srgbClr val="333333"/>
                </a:solidFill>
                <a:latin typeface="+mn-lt"/>
                <a:ea typeface="+mn-ea"/>
              </a:rPr>
              <a:t>IT</a:t>
            </a:r>
          </a:p>
        </p:txBody>
      </p:sp>
      <p:sp>
        <p:nvSpPr>
          <p:cNvPr id="33" name="TextBox 32"/>
          <p:cNvSpPr txBox="1"/>
          <p:nvPr/>
        </p:nvSpPr>
        <p:spPr>
          <a:xfrm>
            <a:off x="1010481" y="933450"/>
            <a:ext cx="1508746" cy="276999"/>
          </a:xfrm>
          <a:prstGeom prst="rect">
            <a:avLst/>
          </a:prstGeom>
          <a:noFill/>
        </p:spPr>
        <p:txBody>
          <a:bodyPr wrap="none" rtlCol="0">
            <a:spAutoFit/>
          </a:bodyPr>
          <a:lstStyle/>
          <a:p>
            <a:r>
              <a:rPr lang="en-US" sz="1200" b="1" dirty="0" smtClean="0">
                <a:solidFill>
                  <a:schemeClr val="tx1">
                    <a:lumMod val="50000"/>
                  </a:schemeClr>
                </a:solidFill>
                <a:latin typeface="+mn-lt"/>
                <a:ea typeface="+mn-ea"/>
              </a:rPr>
              <a:t>Research Group 1</a:t>
            </a:r>
          </a:p>
        </p:txBody>
      </p:sp>
      <p:sp>
        <p:nvSpPr>
          <p:cNvPr id="34" name="TextBox 33"/>
          <p:cNvSpPr txBox="1"/>
          <p:nvPr/>
        </p:nvSpPr>
        <p:spPr>
          <a:xfrm>
            <a:off x="2649448" y="933450"/>
            <a:ext cx="1560042" cy="276999"/>
          </a:xfrm>
          <a:prstGeom prst="rect">
            <a:avLst/>
          </a:prstGeom>
          <a:noFill/>
        </p:spPr>
        <p:txBody>
          <a:bodyPr wrap="none" rtlCol="0">
            <a:spAutoFit/>
          </a:bodyPr>
          <a:lstStyle/>
          <a:p>
            <a:r>
              <a:rPr lang="en-US" sz="1200" b="1" dirty="0" smtClean="0">
                <a:solidFill>
                  <a:srgbClr val="333333"/>
                </a:solidFill>
                <a:latin typeface="+mn-lt"/>
                <a:ea typeface="+mn-ea"/>
              </a:rPr>
              <a:t>Research Group </a:t>
            </a:r>
            <a:r>
              <a:rPr lang="en-US" sz="1200" b="1" i="1" dirty="0" smtClean="0">
                <a:solidFill>
                  <a:srgbClr val="333333"/>
                </a:solidFill>
                <a:latin typeface="+mn-lt"/>
                <a:ea typeface="+mn-ea"/>
              </a:rPr>
              <a:t>m</a:t>
            </a:r>
          </a:p>
        </p:txBody>
      </p:sp>
      <p:sp>
        <p:nvSpPr>
          <p:cNvPr id="35" name="TextBox 34"/>
          <p:cNvSpPr txBox="1"/>
          <p:nvPr/>
        </p:nvSpPr>
        <p:spPr>
          <a:xfrm>
            <a:off x="7747736" y="1879600"/>
            <a:ext cx="1213794" cy="276999"/>
          </a:xfrm>
          <a:prstGeom prst="rect">
            <a:avLst/>
          </a:prstGeom>
          <a:noFill/>
        </p:spPr>
        <p:txBody>
          <a:bodyPr wrap="none" rtlCol="0">
            <a:spAutoFit/>
          </a:bodyPr>
          <a:lstStyle/>
          <a:p>
            <a:r>
              <a:rPr lang="en-US" sz="1200" b="1" dirty="0" smtClean="0">
                <a:solidFill>
                  <a:srgbClr val="333333"/>
                </a:solidFill>
                <a:latin typeface="+mn-lt"/>
                <a:ea typeface="+mn-ea"/>
              </a:rPr>
              <a:t>Public Clouds</a:t>
            </a:r>
          </a:p>
        </p:txBody>
      </p:sp>
      <p:sp>
        <p:nvSpPr>
          <p:cNvPr id="36" name="TextBox 35"/>
          <p:cNvSpPr txBox="1"/>
          <p:nvPr/>
        </p:nvSpPr>
        <p:spPr>
          <a:xfrm>
            <a:off x="6030857" y="3514725"/>
            <a:ext cx="1217001" cy="794064"/>
          </a:xfrm>
          <a:prstGeom prst="rect">
            <a:avLst/>
          </a:prstGeom>
          <a:noFill/>
        </p:spPr>
        <p:txBody>
          <a:bodyPr wrap="none" rtlCol="0">
            <a:spAutoFit/>
          </a:bodyPr>
          <a:lstStyle/>
          <a:p>
            <a:pPr algn="ctr"/>
            <a:r>
              <a:rPr lang="en-US" sz="1200" b="1" dirty="0" smtClean="0">
                <a:solidFill>
                  <a:srgbClr val="333333"/>
                </a:solidFill>
                <a:latin typeface="+mn-lt"/>
                <a:ea typeface="+mn-ea"/>
              </a:rPr>
              <a:t>Programmatic</a:t>
            </a:r>
          </a:p>
          <a:p>
            <a:pPr algn="ctr"/>
            <a:r>
              <a:rPr lang="en-US" sz="1200" b="1" dirty="0" smtClean="0">
                <a:solidFill>
                  <a:srgbClr val="333333"/>
                </a:solidFill>
                <a:latin typeface="+mn-lt"/>
                <a:ea typeface="+mn-ea"/>
              </a:rPr>
              <a:t>Control and</a:t>
            </a:r>
          </a:p>
          <a:p>
            <a:pPr algn="ctr"/>
            <a:r>
              <a:rPr lang="en-US" sz="1200" b="1" dirty="0" smtClean="0">
                <a:solidFill>
                  <a:srgbClr val="333333"/>
                </a:solidFill>
                <a:latin typeface="+mn-lt"/>
                <a:ea typeface="+mn-ea"/>
              </a:rPr>
              <a:t>Integrations</a:t>
            </a:r>
          </a:p>
        </p:txBody>
      </p:sp>
      <p:sp>
        <p:nvSpPr>
          <p:cNvPr id="37" name="TextBox 36"/>
          <p:cNvSpPr txBox="1"/>
          <p:nvPr/>
        </p:nvSpPr>
        <p:spPr>
          <a:xfrm>
            <a:off x="1118043" y="2371725"/>
            <a:ext cx="936475" cy="246221"/>
          </a:xfrm>
          <a:prstGeom prst="rect">
            <a:avLst/>
          </a:prstGeom>
          <a:noFill/>
        </p:spPr>
        <p:txBody>
          <a:bodyPr wrap="none" rtlCol="0">
            <a:spAutoFit/>
          </a:bodyPr>
          <a:lstStyle/>
          <a:p>
            <a:r>
              <a:rPr lang="en-US" sz="1000" b="1" dirty="0" smtClean="0">
                <a:solidFill>
                  <a:srgbClr val="333333"/>
                </a:solidFill>
                <a:latin typeface="+mn-lt"/>
                <a:ea typeface="+mn-ea"/>
              </a:rPr>
              <a:t>User Portals</a:t>
            </a:r>
          </a:p>
        </p:txBody>
      </p:sp>
      <p:sp>
        <p:nvSpPr>
          <p:cNvPr id="39" name="TextBox 38"/>
          <p:cNvSpPr txBox="1"/>
          <p:nvPr/>
        </p:nvSpPr>
        <p:spPr>
          <a:xfrm>
            <a:off x="4275813" y="2357211"/>
            <a:ext cx="688009" cy="246221"/>
          </a:xfrm>
          <a:prstGeom prst="rect">
            <a:avLst/>
          </a:prstGeom>
          <a:noFill/>
        </p:spPr>
        <p:txBody>
          <a:bodyPr wrap="none" rtlCol="0">
            <a:spAutoFit/>
          </a:bodyPr>
          <a:lstStyle/>
          <a:p>
            <a:r>
              <a:rPr lang="en-US" sz="1000" b="1" dirty="0" smtClean="0">
                <a:solidFill>
                  <a:srgbClr val="333333"/>
                </a:solidFill>
                <a:latin typeface="+mn-lt"/>
                <a:ea typeface="+mn-ea"/>
              </a:rPr>
              <a:t>Security</a:t>
            </a:r>
          </a:p>
        </p:txBody>
      </p:sp>
      <p:sp>
        <p:nvSpPr>
          <p:cNvPr id="40" name="TextBox 39"/>
          <p:cNvSpPr txBox="1"/>
          <p:nvPr/>
        </p:nvSpPr>
        <p:spPr>
          <a:xfrm>
            <a:off x="2827149" y="3503839"/>
            <a:ext cx="574196" cy="338554"/>
          </a:xfrm>
          <a:prstGeom prst="rect">
            <a:avLst/>
          </a:prstGeom>
          <a:noFill/>
        </p:spPr>
        <p:txBody>
          <a:bodyPr wrap="none" rtlCol="0">
            <a:spAutoFit/>
          </a:bodyPr>
          <a:lstStyle/>
          <a:p>
            <a:pPr algn="ctr"/>
            <a:r>
              <a:rPr lang="en-US" sz="800" b="1" dirty="0" smtClean="0">
                <a:solidFill>
                  <a:srgbClr val="333333"/>
                </a:solidFill>
                <a:latin typeface="+mn-lt"/>
                <a:ea typeface="+mn-ea"/>
              </a:rPr>
              <a:t>VMware</a:t>
            </a:r>
            <a:br>
              <a:rPr lang="en-US" sz="800" b="1" dirty="0" smtClean="0">
                <a:solidFill>
                  <a:srgbClr val="333333"/>
                </a:solidFill>
                <a:latin typeface="+mn-lt"/>
                <a:ea typeface="+mn-ea"/>
              </a:rPr>
            </a:br>
            <a:r>
              <a:rPr lang="en-US" sz="800" b="1" dirty="0" err="1" smtClean="0">
                <a:solidFill>
                  <a:srgbClr val="333333"/>
                </a:solidFill>
                <a:latin typeface="+mn-lt"/>
                <a:ea typeface="+mn-ea"/>
              </a:rPr>
              <a:t>vShield</a:t>
            </a:r>
            <a:endParaRPr lang="en-US" sz="800" b="1" dirty="0" smtClean="0">
              <a:solidFill>
                <a:srgbClr val="333333"/>
              </a:solidFill>
              <a:latin typeface="+mn-lt"/>
              <a:ea typeface="+mn-ea"/>
            </a:endParaRPr>
          </a:p>
        </p:txBody>
      </p:sp>
      <p:sp>
        <p:nvSpPr>
          <p:cNvPr id="41" name="TextBox 40"/>
          <p:cNvSpPr txBox="1"/>
          <p:nvPr/>
        </p:nvSpPr>
        <p:spPr>
          <a:xfrm>
            <a:off x="1011152" y="3228975"/>
            <a:ext cx="1574470" cy="276999"/>
          </a:xfrm>
          <a:prstGeom prst="rect">
            <a:avLst/>
          </a:prstGeom>
          <a:noFill/>
        </p:spPr>
        <p:txBody>
          <a:bodyPr wrap="none" rtlCol="0">
            <a:spAutoFit/>
          </a:bodyPr>
          <a:lstStyle/>
          <a:p>
            <a:r>
              <a:rPr lang="en-US" sz="1200" b="1" dirty="0" smtClean="0">
                <a:solidFill>
                  <a:srgbClr val="333333"/>
                </a:solidFill>
                <a:latin typeface="+mn-lt"/>
                <a:ea typeface="+mn-ea"/>
              </a:rPr>
              <a:t>Research Cluster 1</a:t>
            </a:r>
          </a:p>
        </p:txBody>
      </p:sp>
      <p:sp>
        <p:nvSpPr>
          <p:cNvPr id="42" name="TextBox 41"/>
          <p:cNvSpPr txBox="1"/>
          <p:nvPr/>
        </p:nvSpPr>
        <p:spPr>
          <a:xfrm>
            <a:off x="3614065" y="3228975"/>
            <a:ext cx="1584088" cy="276999"/>
          </a:xfrm>
          <a:prstGeom prst="rect">
            <a:avLst/>
          </a:prstGeom>
          <a:noFill/>
        </p:spPr>
        <p:txBody>
          <a:bodyPr wrap="none" rtlCol="0">
            <a:spAutoFit/>
          </a:bodyPr>
          <a:lstStyle/>
          <a:p>
            <a:r>
              <a:rPr lang="en-US" sz="1200" b="1" dirty="0" smtClean="0">
                <a:solidFill>
                  <a:srgbClr val="333333"/>
                </a:solidFill>
                <a:latin typeface="+mn-lt"/>
                <a:ea typeface="+mn-ea"/>
              </a:rPr>
              <a:t>Research Cluster </a:t>
            </a:r>
            <a:r>
              <a:rPr lang="en-US" sz="1200" b="1" i="1" dirty="0" smtClean="0">
                <a:solidFill>
                  <a:srgbClr val="333333"/>
                </a:solidFill>
                <a:latin typeface="+mn-lt"/>
                <a:ea typeface="+mn-ea"/>
              </a:rPr>
              <a:t>n</a:t>
            </a:r>
          </a:p>
        </p:txBody>
      </p:sp>
      <p:sp>
        <p:nvSpPr>
          <p:cNvPr id="43" name="TextBox 42"/>
          <p:cNvSpPr txBox="1"/>
          <p:nvPr/>
        </p:nvSpPr>
        <p:spPr>
          <a:xfrm>
            <a:off x="2118236" y="2000250"/>
            <a:ext cx="1962397" cy="276999"/>
          </a:xfrm>
          <a:prstGeom prst="rect">
            <a:avLst/>
          </a:prstGeom>
          <a:noFill/>
        </p:spPr>
        <p:txBody>
          <a:bodyPr wrap="none" rtlCol="0">
            <a:spAutoFit/>
          </a:bodyPr>
          <a:lstStyle/>
          <a:p>
            <a:pPr algn="ctr"/>
            <a:r>
              <a:rPr lang="en-US" sz="1200" b="1" dirty="0" smtClean="0">
                <a:solidFill>
                  <a:schemeClr val="bg1"/>
                </a:solidFill>
                <a:latin typeface="+mn-lt"/>
                <a:ea typeface="+mn-ea"/>
              </a:rPr>
              <a:t>VMware </a:t>
            </a:r>
            <a:r>
              <a:rPr lang="en-US" sz="1200" b="1" dirty="0" err="1" smtClean="0">
                <a:solidFill>
                  <a:schemeClr val="bg1"/>
                </a:solidFill>
                <a:latin typeface="+mn-lt"/>
                <a:ea typeface="+mn-ea"/>
              </a:rPr>
              <a:t>vCloud</a:t>
            </a:r>
            <a:r>
              <a:rPr lang="en-US" sz="1200" b="1" dirty="0" smtClean="0">
                <a:solidFill>
                  <a:schemeClr val="bg1"/>
                </a:solidFill>
                <a:latin typeface="+mn-lt"/>
                <a:ea typeface="+mn-ea"/>
              </a:rPr>
              <a:t> Director</a:t>
            </a:r>
          </a:p>
        </p:txBody>
      </p:sp>
      <p:sp>
        <p:nvSpPr>
          <p:cNvPr id="44" name="TextBox 43"/>
          <p:cNvSpPr txBox="1"/>
          <p:nvPr/>
        </p:nvSpPr>
        <p:spPr>
          <a:xfrm>
            <a:off x="818703" y="4950912"/>
            <a:ext cx="1091966" cy="400110"/>
          </a:xfrm>
          <a:prstGeom prst="rect">
            <a:avLst/>
          </a:prstGeom>
          <a:noFill/>
        </p:spPr>
        <p:txBody>
          <a:bodyPr wrap="none" rtlCol="0">
            <a:spAutoFit/>
          </a:bodyPr>
          <a:lstStyle/>
          <a:p>
            <a:pPr algn="ctr">
              <a:spcAft>
                <a:spcPts val="0"/>
              </a:spcAft>
            </a:pPr>
            <a:r>
              <a:rPr lang="en-US" sz="1000" b="1" dirty="0" smtClean="0">
                <a:solidFill>
                  <a:schemeClr val="bg1"/>
                </a:solidFill>
                <a:latin typeface="+mn-lt"/>
                <a:ea typeface="+mn-ea"/>
              </a:rPr>
              <a:t>VMware</a:t>
            </a:r>
          </a:p>
          <a:p>
            <a:pPr algn="ctr">
              <a:spcAft>
                <a:spcPts val="0"/>
              </a:spcAft>
            </a:pPr>
            <a:r>
              <a:rPr lang="en-US" sz="1000" b="1" dirty="0" smtClean="0">
                <a:solidFill>
                  <a:schemeClr val="bg1"/>
                </a:solidFill>
                <a:latin typeface="+mn-lt"/>
                <a:ea typeface="+mn-ea"/>
              </a:rPr>
              <a:t>vCenter Server</a:t>
            </a:r>
          </a:p>
        </p:txBody>
      </p:sp>
      <p:sp>
        <p:nvSpPr>
          <p:cNvPr id="45" name="TextBox 44"/>
          <p:cNvSpPr txBox="1"/>
          <p:nvPr/>
        </p:nvSpPr>
        <p:spPr>
          <a:xfrm>
            <a:off x="752811"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46" name="TextBox 45"/>
          <p:cNvSpPr txBox="1"/>
          <p:nvPr/>
        </p:nvSpPr>
        <p:spPr>
          <a:xfrm>
            <a:off x="2257761"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47" name="TextBox 46"/>
          <p:cNvSpPr txBox="1"/>
          <p:nvPr/>
        </p:nvSpPr>
        <p:spPr>
          <a:xfrm>
            <a:off x="4210386"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48" name="TextBox 47"/>
          <p:cNvSpPr txBox="1"/>
          <p:nvPr/>
        </p:nvSpPr>
        <p:spPr>
          <a:xfrm>
            <a:off x="2718429" y="2371725"/>
            <a:ext cx="724878" cy="246221"/>
          </a:xfrm>
          <a:prstGeom prst="rect">
            <a:avLst/>
          </a:prstGeom>
          <a:noFill/>
        </p:spPr>
        <p:txBody>
          <a:bodyPr wrap="none" rtlCol="0">
            <a:spAutoFit/>
          </a:bodyPr>
          <a:lstStyle/>
          <a:p>
            <a:r>
              <a:rPr lang="en-US" sz="1000" b="1" dirty="0" smtClean="0">
                <a:solidFill>
                  <a:srgbClr val="333333"/>
                </a:solidFill>
                <a:latin typeface="+mn-lt"/>
                <a:ea typeface="+mn-ea"/>
              </a:rPr>
              <a:t>Catalogs</a:t>
            </a:r>
          </a:p>
        </p:txBody>
      </p:sp>
      <p:pic>
        <p:nvPicPr>
          <p:cNvPr id="49" name="Picture 3" descr="C:\Users\Abject-3D\Desktop\VMWare Files\FINAL diagrams\Basic Virtualization\3D PNGs\VMW_10Q2_DGRM_Cloud_Director_R8_0.png"/>
          <p:cNvPicPr>
            <a:picLocks noChangeAspect="1" noChangeArrowheads="1"/>
          </p:cNvPicPr>
          <p:nvPr/>
        </p:nvPicPr>
        <p:blipFill>
          <a:blip r:embed="rId15" cstate="print"/>
          <a:srcRect/>
          <a:stretch>
            <a:fillRect/>
          </a:stretch>
        </p:blipFill>
        <p:spPr bwMode="auto">
          <a:xfrm>
            <a:off x="1089238" y="2602676"/>
            <a:ext cx="406337" cy="323564"/>
          </a:xfrm>
          <a:prstGeom prst="rect">
            <a:avLst/>
          </a:prstGeom>
          <a:noFill/>
        </p:spPr>
      </p:pic>
      <p:pic>
        <p:nvPicPr>
          <p:cNvPr id="50" name="Picture 4" descr="C:\Users\Abject-3D\Desktop\VMWare Files\FINAL diagrams\Basic Virtualization\3D PNGs\VMW_10Q2_DGRM_Cloud_Director_R8_1.png"/>
          <p:cNvPicPr>
            <a:picLocks noChangeAspect="1" noChangeArrowheads="1"/>
          </p:cNvPicPr>
          <p:nvPr/>
        </p:nvPicPr>
        <p:blipFill>
          <a:blip r:embed="rId16" cstate="print"/>
          <a:srcRect/>
          <a:stretch>
            <a:fillRect/>
          </a:stretch>
        </p:blipFill>
        <p:spPr bwMode="auto">
          <a:xfrm>
            <a:off x="1620659" y="2601686"/>
            <a:ext cx="428911" cy="323564"/>
          </a:xfrm>
          <a:prstGeom prst="rect">
            <a:avLst/>
          </a:prstGeom>
          <a:noFill/>
        </p:spPr>
      </p:pic>
      <p:pic>
        <p:nvPicPr>
          <p:cNvPr id="51" name="Picture 11" descr="C:\Users\Abject-3D\Desktop\VMWare Files\FINAL diagrams\Basic Virtualization\3D PNGs\VMW_10Q2_DGRM_Cloud_Director_R8_8.png"/>
          <p:cNvPicPr>
            <a:picLocks noChangeAspect="1" noChangeArrowheads="1"/>
          </p:cNvPicPr>
          <p:nvPr/>
        </p:nvPicPr>
        <p:blipFill>
          <a:blip r:embed="rId17" cstate="print"/>
          <a:srcRect/>
          <a:stretch>
            <a:fillRect/>
          </a:stretch>
        </p:blipFill>
        <p:spPr bwMode="auto">
          <a:xfrm>
            <a:off x="3790503" y="3643992"/>
            <a:ext cx="662178" cy="797624"/>
          </a:xfrm>
          <a:prstGeom prst="rect">
            <a:avLst/>
          </a:prstGeom>
          <a:noFill/>
        </p:spPr>
      </p:pic>
      <p:pic>
        <p:nvPicPr>
          <p:cNvPr id="52" name="Picture 12" descr="C:\Users\Abject-3D\Desktop\VMWare Files\FINAL diagrams\Basic Virtualization\3D PNGs\VMW_10Q2_DGRM_Cloud_Director_R8_9.png"/>
          <p:cNvPicPr>
            <a:picLocks noChangeAspect="1" noChangeArrowheads="1"/>
          </p:cNvPicPr>
          <p:nvPr/>
        </p:nvPicPr>
        <p:blipFill>
          <a:blip r:embed="rId18" cstate="print"/>
          <a:srcRect/>
          <a:stretch>
            <a:fillRect/>
          </a:stretch>
        </p:blipFill>
        <p:spPr bwMode="auto">
          <a:xfrm>
            <a:off x="4533454" y="3562351"/>
            <a:ext cx="391287" cy="391287"/>
          </a:xfrm>
          <a:prstGeom prst="rect">
            <a:avLst/>
          </a:prstGeom>
          <a:noFill/>
        </p:spPr>
      </p:pic>
      <p:pic>
        <p:nvPicPr>
          <p:cNvPr id="53" name="Picture 15" descr="C:\Users\Abject-3D\Desktop\VMWare Files\FINAL diagrams\Basic Virtualization\3D PNGs\VMW_10Q2_DGRM_Cloud_Director_R8_12.png"/>
          <p:cNvPicPr>
            <a:picLocks noChangeAspect="1" noChangeArrowheads="1"/>
          </p:cNvPicPr>
          <p:nvPr/>
        </p:nvPicPr>
        <p:blipFill>
          <a:blip r:embed="rId19" cstate="print"/>
          <a:srcRect/>
          <a:stretch>
            <a:fillRect/>
          </a:stretch>
        </p:blipFill>
        <p:spPr bwMode="auto">
          <a:xfrm>
            <a:off x="2128759" y="3551375"/>
            <a:ext cx="391287" cy="391287"/>
          </a:xfrm>
          <a:prstGeom prst="rect">
            <a:avLst/>
          </a:prstGeom>
          <a:noFill/>
        </p:spPr>
      </p:pic>
      <p:pic>
        <p:nvPicPr>
          <p:cNvPr id="54" name="Picture 8" descr="C:\Users\Abject-3D\Desktop\VMWare Files\FINAL diagrams\Basic Virtualization\3D PNGs\VMW_10Q2_DGRM_Cloud_Director_R8_5.png"/>
          <p:cNvPicPr>
            <a:picLocks noChangeAspect="1" noChangeArrowheads="1"/>
          </p:cNvPicPr>
          <p:nvPr/>
        </p:nvPicPr>
        <p:blipFill>
          <a:blip r:embed="rId20" cstate="print"/>
          <a:srcRect/>
          <a:stretch>
            <a:fillRect/>
          </a:stretch>
        </p:blipFill>
        <p:spPr bwMode="auto">
          <a:xfrm>
            <a:off x="4076253" y="2581275"/>
            <a:ext cx="278416" cy="323564"/>
          </a:xfrm>
          <a:prstGeom prst="rect">
            <a:avLst/>
          </a:prstGeom>
          <a:noFill/>
        </p:spPr>
      </p:pic>
      <p:pic>
        <p:nvPicPr>
          <p:cNvPr id="55" name="Picture 9" descr="C:\Users\Abject-3D\Desktop\VMWare Files\FINAL diagrams\Basic Virtualization\3D PNGs\VMW_10Q2_DGRM_Cloud_Director_R8_6.png"/>
          <p:cNvPicPr>
            <a:picLocks noChangeAspect="1" noChangeArrowheads="1"/>
          </p:cNvPicPr>
          <p:nvPr/>
        </p:nvPicPr>
        <p:blipFill>
          <a:blip r:embed="rId21" cstate="print"/>
          <a:srcRect/>
          <a:stretch>
            <a:fillRect/>
          </a:stretch>
        </p:blipFill>
        <p:spPr bwMode="auto">
          <a:xfrm>
            <a:off x="4514403" y="2571750"/>
            <a:ext cx="188119" cy="323564"/>
          </a:xfrm>
          <a:prstGeom prst="rect">
            <a:avLst/>
          </a:prstGeom>
          <a:noFill/>
        </p:spPr>
      </p:pic>
      <p:pic>
        <p:nvPicPr>
          <p:cNvPr id="56" name="Picture 10" descr="C:\Users\Abject-3D\Desktop\VMWare Files\FINAL diagrams\Basic Virtualization\3D PNGs\VMW_10Q2_DGRM_Cloud_Director_R8_7.png"/>
          <p:cNvPicPr>
            <a:picLocks noChangeAspect="1" noChangeArrowheads="1"/>
          </p:cNvPicPr>
          <p:nvPr/>
        </p:nvPicPr>
        <p:blipFill>
          <a:blip r:embed="rId22" cstate="print"/>
          <a:srcRect l="32571" t="32308" r="32571" b="25846"/>
          <a:stretch>
            <a:fillRect/>
          </a:stretch>
        </p:blipFill>
        <p:spPr bwMode="auto">
          <a:xfrm>
            <a:off x="4874633" y="2567403"/>
            <a:ext cx="293762" cy="327482"/>
          </a:xfrm>
          <a:prstGeom prst="rect">
            <a:avLst/>
          </a:prstGeom>
          <a:noFill/>
        </p:spPr>
      </p:pic>
      <p:pic>
        <p:nvPicPr>
          <p:cNvPr id="57" name="Picture 5" descr="C:\Users\Abject-3D\Desktop\VMWare Files\FINAL diagrams\Basic Virtualization\3D PNGs\VMW_10Q2_DGRM_Cloud_Director_R8_2.png"/>
          <p:cNvPicPr>
            <a:picLocks noChangeAspect="1" noChangeArrowheads="1"/>
          </p:cNvPicPr>
          <p:nvPr/>
        </p:nvPicPr>
        <p:blipFill>
          <a:blip r:embed="rId23" cstate="print"/>
          <a:srcRect/>
          <a:stretch>
            <a:fillRect/>
          </a:stretch>
        </p:blipFill>
        <p:spPr bwMode="auto">
          <a:xfrm>
            <a:off x="2504628" y="2590800"/>
            <a:ext cx="323564" cy="323564"/>
          </a:xfrm>
          <a:prstGeom prst="rect">
            <a:avLst/>
          </a:prstGeom>
          <a:noFill/>
        </p:spPr>
      </p:pic>
      <p:pic>
        <p:nvPicPr>
          <p:cNvPr id="58" name="Picture 6" descr="C:\Users\Abject-3D\Desktop\VMWare Files\FINAL diagrams\Basic Virtualization\3D PNGs\VMW_10Q2_DGRM_Cloud_Director_R8_3.png"/>
          <p:cNvPicPr>
            <a:picLocks noChangeAspect="1" noChangeArrowheads="1"/>
          </p:cNvPicPr>
          <p:nvPr/>
        </p:nvPicPr>
        <p:blipFill>
          <a:blip r:embed="rId24" cstate="print"/>
          <a:srcRect/>
          <a:stretch>
            <a:fillRect/>
          </a:stretch>
        </p:blipFill>
        <p:spPr bwMode="auto">
          <a:xfrm>
            <a:off x="2923728" y="2581275"/>
            <a:ext cx="323564" cy="323564"/>
          </a:xfrm>
          <a:prstGeom prst="rect">
            <a:avLst/>
          </a:prstGeom>
          <a:noFill/>
        </p:spPr>
      </p:pic>
      <p:pic>
        <p:nvPicPr>
          <p:cNvPr id="59" name="Picture 7" descr="C:\Users\Abject-3D\Desktop\VMWare Files\FINAL diagrams\Basic Virtualization\3D PNGs\VMW_10Q2_DGRM_Cloud_Director_R8_4.png"/>
          <p:cNvPicPr>
            <a:picLocks noChangeAspect="1" noChangeArrowheads="1"/>
          </p:cNvPicPr>
          <p:nvPr/>
        </p:nvPicPr>
        <p:blipFill>
          <a:blip r:embed="rId25" cstate="print"/>
          <a:srcRect/>
          <a:stretch>
            <a:fillRect/>
          </a:stretch>
        </p:blipFill>
        <p:spPr bwMode="auto">
          <a:xfrm>
            <a:off x="3333303" y="2590800"/>
            <a:ext cx="331089" cy="323564"/>
          </a:xfrm>
          <a:prstGeom prst="rect">
            <a:avLst/>
          </a:prstGeom>
          <a:noFill/>
        </p:spPr>
      </p:pic>
      <p:sp>
        <p:nvSpPr>
          <p:cNvPr id="60" name="TextBox 59"/>
          <p:cNvSpPr txBox="1"/>
          <p:nvPr/>
        </p:nvSpPr>
        <p:spPr>
          <a:xfrm>
            <a:off x="4280746" y="4950912"/>
            <a:ext cx="1091966" cy="400110"/>
          </a:xfrm>
          <a:prstGeom prst="rect">
            <a:avLst/>
          </a:prstGeom>
          <a:noFill/>
        </p:spPr>
        <p:txBody>
          <a:bodyPr wrap="none" rtlCol="0">
            <a:spAutoFit/>
          </a:bodyPr>
          <a:lstStyle/>
          <a:p>
            <a:pPr algn="ctr">
              <a:spcAft>
                <a:spcPts val="0"/>
              </a:spcAft>
            </a:pPr>
            <a:r>
              <a:rPr lang="en-US" sz="1000" b="1" dirty="0" smtClean="0">
                <a:solidFill>
                  <a:schemeClr val="bg1"/>
                </a:solidFill>
                <a:latin typeface="+mn-lt"/>
                <a:ea typeface="+mn-ea"/>
              </a:rPr>
              <a:t>VMware</a:t>
            </a:r>
          </a:p>
          <a:p>
            <a:pPr algn="ctr">
              <a:spcAft>
                <a:spcPts val="0"/>
              </a:spcAft>
            </a:pPr>
            <a:r>
              <a:rPr lang="en-US" sz="1000" b="1" dirty="0" smtClean="0">
                <a:solidFill>
                  <a:schemeClr val="bg1"/>
                </a:solidFill>
                <a:latin typeface="+mn-lt"/>
                <a:ea typeface="+mn-ea"/>
              </a:rPr>
              <a:t>vCenter Server</a:t>
            </a:r>
          </a:p>
        </p:txBody>
      </p:sp>
      <p:sp>
        <p:nvSpPr>
          <p:cNvPr id="61" name="TextBox 60"/>
          <p:cNvSpPr txBox="1"/>
          <p:nvPr/>
        </p:nvSpPr>
        <p:spPr>
          <a:xfrm>
            <a:off x="2288756" y="4950912"/>
            <a:ext cx="1091966" cy="400110"/>
          </a:xfrm>
          <a:prstGeom prst="rect">
            <a:avLst/>
          </a:prstGeom>
          <a:noFill/>
        </p:spPr>
        <p:txBody>
          <a:bodyPr wrap="none" rtlCol="0">
            <a:spAutoFit/>
          </a:bodyPr>
          <a:lstStyle/>
          <a:p>
            <a:pPr algn="ctr">
              <a:spcAft>
                <a:spcPts val="0"/>
              </a:spcAft>
            </a:pPr>
            <a:r>
              <a:rPr lang="en-US" sz="1000" b="1" dirty="0" smtClean="0">
                <a:solidFill>
                  <a:schemeClr val="bg1"/>
                </a:solidFill>
                <a:latin typeface="+mn-lt"/>
                <a:ea typeface="+mn-ea"/>
              </a:rPr>
              <a:t>VMware</a:t>
            </a:r>
          </a:p>
          <a:p>
            <a:pPr algn="ctr">
              <a:spcAft>
                <a:spcPts val="0"/>
              </a:spcAft>
            </a:pPr>
            <a:r>
              <a:rPr lang="en-US" sz="1000" b="1" dirty="0" smtClean="0">
                <a:solidFill>
                  <a:schemeClr val="bg1"/>
                </a:solidFill>
                <a:latin typeface="+mn-lt"/>
                <a:ea typeface="+mn-ea"/>
              </a:rPr>
              <a:t>vCenter Server</a:t>
            </a:r>
          </a:p>
        </p:txBody>
      </p:sp>
      <p:grpSp>
        <p:nvGrpSpPr>
          <p:cNvPr id="2" name="Group 61"/>
          <p:cNvGrpSpPr/>
          <p:nvPr/>
        </p:nvGrpSpPr>
        <p:grpSpPr>
          <a:xfrm>
            <a:off x="1037778" y="3472542"/>
            <a:ext cx="1043178" cy="1102424"/>
            <a:chOff x="76200" y="3810000"/>
            <a:chExt cx="1043178" cy="1102424"/>
          </a:xfrm>
        </p:grpSpPr>
        <p:pic>
          <p:nvPicPr>
            <p:cNvPr id="63" name="Picture 14" descr="C:\Users\Abject-3D\Desktop\VMWare Files\FINAL diagrams\Basic Virtualization\3D PNGs\VMW_10Q2_DGRM_Cloud_Director_R8_11.png"/>
            <p:cNvPicPr>
              <a:picLocks noChangeAspect="1" noChangeArrowheads="1"/>
            </p:cNvPicPr>
            <p:nvPr/>
          </p:nvPicPr>
          <p:blipFill>
            <a:blip r:embed="rId26" cstate="print"/>
            <a:srcRect/>
            <a:stretch>
              <a:fillRect/>
            </a:stretch>
          </p:blipFill>
          <p:spPr bwMode="auto">
            <a:xfrm>
              <a:off x="457200" y="3810000"/>
              <a:ext cx="662178" cy="797624"/>
            </a:xfrm>
            <a:prstGeom prst="rect">
              <a:avLst/>
            </a:prstGeom>
            <a:noFill/>
          </p:spPr>
        </p:pic>
        <p:pic>
          <p:nvPicPr>
            <p:cNvPr id="64" name="Picture 14" descr="C:\Users\Abject-3D\Desktop\VMWare Files\FINAL diagrams\Basic Virtualization\3D PNGs\VMW_10Q2_DGRM_Cloud_Director_R8_11.png"/>
            <p:cNvPicPr>
              <a:picLocks noChangeAspect="1" noChangeArrowheads="1"/>
            </p:cNvPicPr>
            <p:nvPr/>
          </p:nvPicPr>
          <p:blipFill>
            <a:blip r:embed="rId26" cstate="print"/>
            <a:srcRect/>
            <a:stretch>
              <a:fillRect/>
            </a:stretch>
          </p:blipFill>
          <p:spPr bwMode="auto">
            <a:xfrm>
              <a:off x="266700" y="3962400"/>
              <a:ext cx="662178" cy="797624"/>
            </a:xfrm>
            <a:prstGeom prst="rect">
              <a:avLst/>
            </a:prstGeom>
            <a:noFill/>
          </p:spPr>
        </p:pic>
        <p:pic>
          <p:nvPicPr>
            <p:cNvPr id="65" name="Picture 14" descr="C:\Users\Abject-3D\Desktop\VMWare Files\FINAL diagrams\Basic Virtualization\3D PNGs\VMW_10Q2_DGRM_Cloud_Director_R8_11.png"/>
            <p:cNvPicPr>
              <a:picLocks noChangeAspect="1" noChangeArrowheads="1"/>
            </p:cNvPicPr>
            <p:nvPr/>
          </p:nvPicPr>
          <p:blipFill>
            <a:blip r:embed="rId26" cstate="print"/>
            <a:srcRect/>
            <a:stretch>
              <a:fillRect/>
            </a:stretch>
          </p:blipFill>
          <p:spPr bwMode="auto">
            <a:xfrm>
              <a:off x="76200" y="4114800"/>
              <a:ext cx="662178" cy="797624"/>
            </a:xfrm>
            <a:prstGeom prst="rect">
              <a:avLst/>
            </a:prstGeom>
            <a:noFill/>
          </p:spPr>
        </p:pic>
      </p:grpSp>
      <p:sp>
        <p:nvSpPr>
          <p:cNvPr id="66" name="Title 65"/>
          <p:cNvSpPr>
            <a:spLocks noGrp="1"/>
          </p:cNvSpPr>
          <p:nvPr>
            <p:ph type="title"/>
          </p:nvPr>
        </p:nvSpPr>
        <p:spPr/>
        <p:txBody>
          <a:bodyPr/>
          <a:lstStyle/>
          <a:p>
            <a:r>
              <a:rPr lang="en-US" dirty="0" smtClean="0"/>
              <a:t>Secure Private Cloud for HPC</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Converging Landscape</a:t>
            </a:r>
            <a:endParaRPr lang="en-US" dirty="0"/>
          </a:p>
        </p:txBody>
      </p:sp>
      <p:sp>
        <p:nvSpPr>
          <p:cNvPr id="5" name="Oval 4"/>
          <p:cNvSpPr/>
          <p:nvPr/>
        </p:nvSpPr>
        <p:spPr bwMode="auto">
          <a:xfrm>
            <a:off x="787629" y="2598480"/>
            <a:ext cx="3186953" cy="3025588"/>
          </a:xfrm>
          <a:prstGeom prst="ellipse">
            <a:avLst/>
          </a:prstGeom>
          <a:solidFill>
            <a:schemeClr val="accent1">
              <a:lumMod val="75000"/>
              <a:alpha val="69804"/>
            </a:schemeClr>
          </a:solidFill>
          <a:ln w="12700">
            <a:noFill/>
            <a:round/>
            <a:headEnd/>
            <a:tailEnd/>
          </a:ln>
          <a:scene3d>
            <a:camera prst="orthographicFront"/>
            <a:lightRig rig="threePt" dir="t"/>
          </a:scene3d>
          <a:sp3d>
            <a:bevelT w="152400" h="50800" prst="softRound"/>
          </a:sp3d>
        </p:spPr>
        <p:txBody>
          <a:bodyPr wrap="none" lIns="0" tIns="0" rIns="0" bIns="0" rtlCol="0" anchor="ctr"/>
          <a:lstStyle/>
          <a:p>
            <a:pPr marL="0" marR="0" indent="0" algn="l" defTabSz="914400" eaLnBrk="1" latinLnBrk="0" hangingPunct="1">
              <a:lnSpc>
                <a:spcPct val="100000"/>
              </a:lnSpc>
              <a:buClrTx/>
              <a:buSzTx/>
              <a:buFontTx/>
              <a:buNone/>
              <a:tabLst/>
            </a:pPr>
            <a:r>
              <a:rPr lang="en-US" sz="1800" dirty="0" smtClean="0">
                <a:solidFill>
                  <a:srgbClr val="FFFFFF"/>
                </a:solidFill>
              </a:rPr>
              <a:t>Enterprise IT</a:t>
            </a:r>
          </a:p>
        </p:txBody>
      </p:sp>
      <p:sp>
        <p:nvSpPr>
          <p:cNvPr id="6" name="Oval 5"/>
          <p:cNvSpPr/>
          <p:nvPr/>
        </p:nvSpPr>
        <p:spPr bwMode="auto">
          <a:xfrm>
            <a:off x="2876413" y="3360196"/>
            <a:ext cx="1582271" cy="1502156"/>
          </a:xfrm>
          <a:prstGeom prst="ellipse">
            <a:avLst/>
          </a:prstGeom>
          <a:solidFill>
            <a:srgbClr val="52862F">
              <a:alpha val="69804"/>
            </a:srgbClr>
          </a:solidFill>
          <a:ln w="12700">
            <a:noFill/>
            <a:round/>
            <a:headEnd/>
            <a:tailEnd/>
          </a:ln>
          <a:scene3d>
            <a:camera prst="orthographicFront"/>
            <a:lightRig rig="threePt" dir="t"/>
          </a:scene3d>
          <a:sp3d>
            <a:bevelT w="152400" h="50800" prst="softRound"/>
          </a:sp3d>
        </p:spPr>
        <p:txBody>
          <a:bodyPr wrap="none" lIns="0" tIns="0" rIns="0" bIns="0" rtlCol="0" anchor="ctr"/>
          <a:lstStyle/>
          <a:p>
            <a:pPr marL="0" marR="0" indent="0" algn="r" defTabSz="914400" eaLnBrk="1" latinLnBrk="0" hangingPunct="1">
              <a:lnSpc>
                <a:spcPct val="100000"/>
              </a:lnSpc>
              <a:buClrTx/>
              <a:buSzTx/>
              <a:buFontTx/>
              <a:buNone/>
              <a:tabLst/>
            </a:pPr>
            <a:r>
              <a:rPr lang="en-US" sz="1800" dirty="0" smtClean="0">
                <a:solidFill>
                  <a:srgbClr val="FFFFFF"/>
                </a:solidFill>
              </a:rPr>
              <a:t>HPC IT</a:t>
            </a:r>
          </a:p>
        </p:txBody>
      </p:sp>
      <p:sp>
        <p:nvSpPr>
          <p:cNvPr id="7" name="TextBox 6"/>
          <p:cNvSpPr txBox="1"/>
          <p:nvPr/>
        </p:nvSpPr>
        <p:spPr>
          <a:xfrm>
            <a:off x="4016545" y="1156673"/>
            <a:ext cx="4804229" cy="1200329"/>
          </a:xfrm>
          <a:prstGeom prst="rect">
            <a:avLst/>
          </a:prstGeom>
          <a:noFill/>
        </p:spPr>
        <p:txBody>
          <a:bodyPr wrap="square" rtlCol="0">
            <a:spAutoFit/>
          </a:bodyPr>
          <a:lstStyle/>
          <a:p>
            <a:pPr algn="l"/>
            <a:r>
              <a:rPr lang="en-US" b="1" dirty="0" smtClean="0">
                <a:solidFill>
                  <a:srgbClr val="333333"/>
                </a:solidFill>
                <a:latin typeface="+mj-lt"/>
                <a:ea typeface="+mn-ea"/>
              </a:rPr>
              <a:t>Convergence driven by increasingly shared concerns, e.g.:</a:t>
            </a:r>
          </a:p>
        </p:txBody>
      </p:sp>
      <p:sp>
        <p:nvSpPr>
          <p:cNvPr id="9" name="TextBox 8"/>
          <p:cNvSpPr txBox="1"/>
          <p:nvPr/>
        </p:nvSpPr>
        <p:spPr>
          <a:xfrm>
            <a:off x="4891311" y="2699660"/>
            <a:ext cx="3860800" cy="4124206"/>
          </a:xfrm>
          <a:prstGeom prst="rect">
            <a:avLst/>
          </a:prstGeom>
          <a:noFill/>
        </p:spPr>
        <p:txBody>
          <a:bodyPr wrap="square" rtlCol="0">
            <a:spAutoFit/>
          </a:bodyPr>
          <a:lstStyle/>
          <a:p>
            <a:pPr algn="l">
              <a:lnSpc>
                <a:spcPct val="90000"/>
              </a:lnSpc>
              <a:buFont typeface="Arial" pitchFamily="34" charset="0"/>
              <a:buChar char="•"/>
            </a:pPr>
            <a:r>
              <a:rPr lang="en-US" sz="2000" dirty="0" smtClean="0">
                <a:solidFill>
                  <a:srgbClr val="333333"/>
                </a:solidFill>
                <a:latin typeface="+mn-lt"/>
                <a:ea typeface="+mn-ea"/>
              </a:rPr>
              <a:t> </a:t>
            </a:r>
            <a:r>
              <a:rPr lang="en-US" sz="2000" b="1" dirty="0" smtClean="0">
                <a:solidFill>
                  <a:srgbClr val="333333"/>
                </a:solidFill>
                <a:latin typeface="+mn-lt"/>
                <a:ea typeface="+mn-ea"/>
              </a:rPr>
              <a:t>Scale-out management</a:t>
            </a:r>
          </a:p>
          <a:p>
            <a:pPr algn="l">
              <a:lnSpc>
                <a:spcPct val="90000"/>
              </a:lnSpc>
              <a:buFont typeface="Arial" pitchFamily="34" charset="0"/>
              <a:buChar char="•"/>
            </a:pPr>
            <a:r>
              <a:rPr lang="en-US" sz="2000" b="1" dirty="0" smtClean="0">
                <a:solidFill>
                  <a:srgbClr val="333333"/>
                </a:solidFill>
                <a:latin typeface="+mn-lt"/>
                <a:ea typeface="+mn-ea"/>
              </a:rPr>
              <a:t> Power </a:t>
            </a:r>
            <a:r>
              <a:rPr lang="en-US" sz="2000" b="1" dirty="0" smtClean="0">
                <a:solidFill>
                  <a:srgbClr val="333333"/>
                </a:solidFill>
                <a:latin typeface="+mn-lt"/>
                <a:ea typeface="+mn-ea"/>
              </a:rPr>
              <a:t>&amp; cooling costs</a:t>
            </a:r>
          </a:p>
          <a:p>
            <a:pPr algn="l">
              <a:lnSpc>
                <a:spcPct val="90000"/>
              </a:lnSpc>
              <a:buFont typeface="Arial" pitchFamily="34" charset="0"/>
              <a:buChar char="•"/>
            </a:pPr>
            <a:r>
              <a:rPr lang="en-US" sz="2000" b="1" dirty="0" smtClean="0">
                <a:solidFill>
                  <a:srgbClr val="333333"/>
                </a:solidFill>
                <a:latin typeface="+mn-lt"/>
                <a:ea typeface="+mn-ea"/>
              </a:rPr>
              <a:t> Dynamic resource mgmt</a:t>
            </a:r>
          </a:p>
          <a:p>
            <a:pPr algn="l">
              <a:lnSpc>
                <a:spcPct val="90000"/>
              </a:lnSpc>
              <a:buFont typeface="Arial" pitchFamily="34" charset="0"/>
              <a:buChar char="•"/>
            </a:pPr>
            <a:r>
              <a:rPr lang="en-US" sz="2000" b="1" dirty="0" smtClean="0">
                <a:solidFill>
                  <a:srgbClr val="333333"/>
                </a:solidFill>
                <a:latin typeface="+mn-lt"/>
                <a:ea typeface="+mn-ea"/>
              </a:rPr>
              <a:t> </a:t>
            </a:r>
            <a:r>
              <a:rPr lang="en-US" sz="2000" b="1" dirty="0" smtClean="0">
                <a:solidFill>
                  <a:srgbClr val="333333"/>
                </a:solidFill>
                <a:latin typeface="+mn-lt"/>
              </a:rPr>
              <a:t>Desire for high utilization</a:t>
            </a:r>
          </a:p>
          <a:p>
            <a:pPr algn="l">
              <a:lnSpc>
                <a:spcPct val="90000"/>
              </a:lnSpc>
              <a:buFont typeface="Arial" pitchFamily="34" charset="0"/>
              <a:buChar char="•"/>
            </a:pPr>
            <a:r>
              <a:rPr lang="en-US" sz="2000" b="1" dirty="0" smtClean="0">
                <a:solidFill>
                  <a:srgbClr val="333333"/>
                </a:solidFill>
                <a:latin typeface="+mn-lt"/>
                <a:ea typeface="+mn-ea"/>
              </a:rPr>
              <a:t> Parallelization for </a:t>
            </a:r>
            <a:r>
              <a:rPr lang="en-US" sz="2000" b="1" dirty="0" err="1" smtClean="0">
                <a:solidFill>
                  <a:srgbClr val="333333"/>
                </a:solidFill>
                <a:latin typeface="+mn-lt"/>
                <a:ea typeface="+mn-ea"/>
              </a:rPr>
              <a:t>multicore</a:t>
            </a:r>
            <a:endParaRPr lang="en-US" sz="2000" b="1" dirty="0" smtClean="0">
              <a:solidFill>
                <a:srgbClr val="333333"/>
              </a:solidFill>
              <a:latin typeface="+mn-lt"/>
              <a:ea typeface="+mn-ea"/>
            </a:endParaRPr>
          </a:p>
          <a:p>
            <a:pPr algn="l">
              <a:lnSpc>
                <a:spcPct val="90000"/>
              </a:lnSpc>
              <a:buFont typeface="Arial" pitchFamily="34" charset="0"/>
              <a:buChar char="•"/>
            </a:pPr>
            <a:r>
              <a:rPr lang="en-US" sz="2000" b="1" dirty="0" smtClean="0">
                <a:solidFill>
                  <a:srgbClr val="333333"/>
                </a:solidFill>
                <a:latin typeface="+mn-lt"/>
                <a:ea typeface="+mn-ea"/>
              </a:rPr>
              <a:t> </a:t>
            </a:r>
            <a:r>
              <a:rPr lang="en-US" sz="2000" b="1" dirty="0" smtClean="0">
                <a:solidFill>
                  <a:srgbClr val="333333"/>
                </a:solidFill>
                <a:latin typeface="+mn-lt"/>
                <a:ea typeface="+mn-ea"/>
              </a:rPr>
              <a:t>Big Data Analytics</a:t>
            </a:r>
          </a:p>
          <a:p>
            <a:pPr algn="l">
              <a:lnSpc>
                <a:spcPct val="90000"/>
              </a:lnSpc>
              <a:buFont typeface="Arial" pitchFamily="34" charset="0"/>
              <a:buChar char="•"/>
            </a:pPr>
            <a:r>
              <a:rPr lang="en-US" sz="2000" b="1" dirty="0" smtClean="0">
                <a:solidFill>
                  <a:srgbClr val="333333"/>
                </a:solidFill>
                <a:latin typeface="+mn-lt"/>
                <a:ea typeface="+mn-ea"/>
              </a:rPr>
              <a:t> </a:t>
            </a:r>
            <a:r>
              <a:rPr lang="en-US" sz="2000" b="1" dirty="0" smtClean="0">
                <a:solidFill>
                  <a:srgbClr val="333333"/>
                </a:solidFill>
                <a:latin typeface="+mn-lt"/>
                <a:ea typeface="+mn-ea"/>
              </a:rPr>
              <a:t>Application </a:t>
            </a:r>
            <a:r>
              <a:rPr lang="en-US" sz="2000" b="1" dirty="0" smtClean="0">
                <a:solidFill>
                  <a:srgbClr val="333333"/>
                </a:solidFill>
                <a:latin typeface="+mn-lt"/>
                <a:ea typeface="+mn-ea"/>
              </a:rPr>
              <a:t>resiliency</a:t>
            </a:r>
          </a:p>
          <a:p>
            <a:pPr algn="l">
              <a:lnSpc>
                <a:spcPct val="90000"/>
              </a:lnSpc>
              <a:buFont typeface="Arial" pitchFamily="34" charset="0"/>
              <a:buChar char="•"/>
            </a:pPr>
            <a:r>
              <a:rPr lang="en-US" sz="2000" b="1" dirty="0" smtClean="0">
                <a:solidFill>
                  <a:srgbClr val="333333"/>
                </a:solidFill>
                <a:latin typeface="+mn-lt"/>
                <a:ea typeface="+mn-ea"/>
              </a:rPr>
              <a:t> Low latency interconnect</a:t>
            </a:r>
          </a:p>
          <a:p>
            <a:pPr algn="l">
              <a:lnSpc>
                <a:spcPct val="90000"/>
              </a:lnSpc>
              <a:buFont typeface="Arial" pitchFamily="34" charset="0"/>
              <a:buChar char="•"/>
            </a:pPr>
            <a:r>
              <a:rPr lang="en-US" sz="2000" b="1" dirty="0" smtClean="0">
                <a:solidFill>
                  <a:srgbClr val="333333"/>
                </a:solidFill>
                <a:latin typeface="+mn-lt"/>
                <a:ea typeface="+mn-ea"/>
              </a:rPr>
              <a:t> Cloud computing</a:t>
            </a:r>
          </a:p>
          <a:p>
            <a:pPr algn="l">
              <a:lnSpc>
                <a:spcPct val="90000"/>
              </a:lnSpc>
            </a:pPr>
            <a:endParaRPr lang="en-US" sz="2000" dirty="0" smtClean="0">
              <a:solidFill>
                <a:srgbClr val="333333"/>
              </a:solidFill>
              <a:latin typeface="+mn-lt"/>
              <a:ea typeface="+mn-ea"/>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Consolidation</a:t>
            </a:r>
            <a:endParaRPr lang="en-US" dirty="0"/>
          </a:p>
        </p:txBody>
      </p:sp>
      <p:pic>
        <p:nvPicPr>
          <p:cNvPr id="11" name="Picture 3" descr="DGRM_Consolidation_Q108.png"/>
          <p:cNvPicPr>
            <a:picLocks noChangeAspect="1"/>
          </p:cNvPicPr>
          <p:nvPr/>
        </p:nvPicPr>
        <p:blipFill>
          <a:blip r:embed="rId2" cstate="print"/>
          <a:srcRect/>
          <a:stretch>
            <a:fillRect/>
          </a:stretch>
        </p:blipFill>
        <p:spPr bwMode="auto">
          <a:xfrm>
            <a:off x="2125014" y="1323304"/>
            <a:ext cx="4613275" cy="4486275"/>
          </a:xfrm>
          <a:prstGeom prst="rect">
            <a:avLst/>
          </a:prstGeom>
          <a:noFill/>
          <a:ln w="9525">
            <a:noFill/>
            <a:miter lim="800000"/>
            <a:headEnd/>
            <a:tailEnd/>
          </a:ln>
        </p:spPr>
      </p:pic>
      <p:grpSp>
        <p:nvGrpSpPr>
          <p:cNvPr id="3" name="Group 12"/>
          <p:cNvGrpSpPr/>
          <p:nvPr/>
        </p:nvGrpSpPr>
        <p:grpSpPr>
          <a:xfrm>
            <a:off x="4737281" y="3232597"/>
            <a:ext cx="1761781" cy="1305605"/>
            <a:chOff x="6269867" y="3052293"/>
            <a:chExt cx="1761781" cy="1305605"/>
          </a:xfrm>
        </p:grpSpPr>
        <p:pic>
          <p:nvPicPr>
            <p:cNvPr id="5" name="Picture 150" descr="ICON_VM_basic_label_Q308"/>
            <p:cNvPicPr>
              <a:picLocks noChangeAspect="1" noChangeArrowheads="1"/>
            </p:cNvPicPr>
            <p:nvPr/>
          </p:nvPicPr>
          <p:blipFill>
            <a:blip r:embed="rId3" cstate="print"/>
            <a:srcRect/>
            <a:stretch>
              <a:fillRect/>
            </a:stretch>
          </p:blipFill>
          <p:spPr bwMode="auto">
            <a:xfrm>
              <a:off x="6774289" y="3052293"/>
              <a:ext cx="527556" cy="612293"/>
            </a:xfrm>
            <a:prstGeom prst="rect">
              <a:avLst/>
            </a:prstGeom>
            <a:noFill/>
            <a:ln w="9525">
              <a:noFill/>
              <a:miter lim="800000"/>
              <a:headEnd/>
              <a:tailEnd/>
            </a:ln>
          </p:spPr>
        </p:pic>
        <p:pic>
          <p:nvPicPr>
            <p:cNvPr id="6" name="Picture 150" descr="ICON_VM_basic_label_Q308"/>
            <p:cNvPicPr>
              <a:picLocks noChangeAspect="1" noChangeArrowheads="1"/>
            </p:cNvPicPr>
            <p:nvPr/>
          </p:nvPicPr>
          <p:blipFill>
            <a:blip r:embed="rId3" cstate="print"/>
            <a:srcRect/>
            <a:stretch>
              <a:fillRect/>
            </a:stretch>
          </p:blipFill>
          <p:spPr bwMode="auto">
            <a:xfrm>
              <a:off x="7119872" y="3256209"/>
              <a:ext cx="527556" cy="612293"/>
            </a:xfrm>
            <a:prstGeom prst="rect">
              <a:avLst/>
            </a:prstGeom>
            <a:noFill/>
            <a:ln w="9525">
              <a:noFill/>
              <a:miter lim="800000"/>
              <a:headEnd/>
              <a:tailEnd/>
            </a:ln>
          </p:spPr>
        </p:pic>
        <p:pic>
          <p:nvPicPr>
            <p:cNvPr id="8" name="Picture 150" descr="ICON_VM_basic_label_Q308"/>
            <p:cNvPicPr>
              <a:picLocks noChangeAspect="1" noChangeArrowheads="1"/>
            </p:cNvPicPr>
            <p:nvPr/>
          </p:nvPicPr>
          <p:blipFill>
            <a:blip r:embed="rId3" cstate="print"/>
            <a:srcRect/>
            <a:stretch>
              <a:fillRect/>
            </a:stretch>
          </p:blipFill>
          <p:spPr bwMode="auto">
            <a:xfrm>
              <a:off x="7504092" y="3473003"/>
              <a:ext cx="527556" cy="612293"/>
            </a:xfrm>
            <a:prstGeom prst="rect">
              <a:avLst/>
            </a:prstGeom>
            <a:noFill/>
            <a:ln w="9525">
              <a:noFill/>
              <a:miter lim="800000"/>
              <a:headEnd/>
              <a:tailEnd/>
            </a:ln>
          </p:spPr>
        </p:pic>
        <p:pic>
          <p:nvPicPr>
            <p:cNvPr id="9" name="Picture 150" descr="ICON_VM_basic_label_Q308"/>
            <p:cNvPicPr>
              <a:picLocks noChangeAspect="1" noChangeArrowheads="1"/>
            </p:cNvPicPr>
            <p:nvPr/>
          </p:nvPicPr>
          <p:blipFill>
            <a:blip r:embed="rId3" cstate="print"/>
            <a:srcRect/>
            <a:stretch>
              <a:fillRect/>
            </a:stretch>
          </p:blipFill>
          <p:spPr bwMode="auto">
            <a:xfrm>
              <a:off x="6269867" y="3320603"/>
              <a:ext cx="527556" cy="612293"/>
            </a:xfrm>
            <a:prstGeom prst="rect">
              <a:avLst/>
            </a:prstGeom>
            <a:noFill/>
            <a:ln w="9525">
              <a:noFill/>
              <a:miter lim="800000"/>
              <a:headEnd/>
              <a:tailEnd/>
            </a:ln>
          </p:spPr>
        </p:pic>
        <p:pic>
          <p:nvPicPr>
            <p:cNvPr id="10" name="Picture 150" descr="ICON_VM_basic_label_Q308"/>
            <p:cNvPicPr>
              <a:picLocks noChangeAspect="1" noChangeArrowheads="1"/>
            </p:cNvPicPr>
            <p:nvPr/>
          </p:nvPicPr>
          <p:blipFill>
            <a:blip r:embed="rId3" cstate="print"/>
            <a:srcRect/>
            <a:stretch>
              <a:fillRect/>
            </a:stretch>
          </p:blipFill>
          <p:spPr bwMode="auto">
            <a:xfrm>
              <a:off x="6656232" y="3539544"/>
              <a:ext cx="527556" cy="612293"/>
            </a:xfrm>
            <a:prstGeom prst="rect">
              <a:avLst/>
            </a:prstGeom>
            <a:noFill/>
            <a:ln w="9525">
              <a:noFill/>
              <a:miter lim="800000"/>
              <a:headEnd/>
              <a:tailEnd/>
            </a:ln>
          </p:spPr>
        </p:pic>
        <p:pic>
          <p:nvPicPr>
            <p:cNvPr id="12" name="Picture 150" descr="ICON_VM_basic_label_Q308"/>
            <p:cNvPicPr>
              <a:picLocks noChangeAspect="1" noChangeArrowheads="1"/>
            </p:cNvPicPr>
            <p:nvPr/>
          </p:nvPicPr>
          <p:blipFill>
            <a:blip r:embed="rId3" cstate="print"/>
            <a:srcRect/>
            <a:stretch>
              <a:fillRect/>
            </a:stretch>
          </p:blipFill>
          <p:spPr bwMode="auto">
            <a:xfrm>
              <a:off x="7016841" y="3745605"/>
              <a:ext cx="527556" cy="612293"/>
            </a:xfrm>
            <a:prstGeom prst="rect">
              <a:avLst/>
            </a:prstGeom>
            <a:noFill/>
            <a:ln w="9525">
              <a:noFill/>
              <a:miter lim="800000"/>
              <a:headEnd/>
              <a:tailEnd/>
            </a:ln>
          </p:spPr>
        </p:pic>
      </p:grpSp>
      <p:grpSp>
        <p:nvGrpSpPr>
          <p:cNvPr id="4" name="Group 13"/>
          <p:cNvGrpSpPr/>
          <p:nvPr/>
        </p:nvGrpSpPr>
        <p:grpSpPr>
          <a:xfrm>
            <a:off x="4735135" y="2831205"/>
            <a:ext cx="1761781" cy="1305605"/>
            <a:chOff x="6269867" y="3052293"/>
            <a:chExt cx="1761781" cy="1305605"/>
          </a:xfrm>
        </p:grpSpPr>
        <p:pic>
          <p:nvPicPr>
            <p:cNvPr id="15" name="Picture 150" descr="ICON_VM_basic_label_Q308"/>
            <p:cNvPicPr>
              <a:picLocks noChangeAspect="1" noChangeArrowheads="1"/>
            </p:cNvPicPr>
            <p:nvPr/>
          </p:nvPicPr>
          <p:blipFill>
            <a:blip r:embed="rId3" cstate="print"/>
            <a:srcRect/>
            <a:stretch>
              <a:fillRect/>
            </a:stretch>
          </p:blipFill>
          <p:spPr bwMode="auto">
            <a:xfrm>
              <a:off x="6774289" y="3052293"/>
              <a:ext cx="527556" cy="612293"/>
            </a:xfrm>
            <a:prstGeom prst="rect">
              <a:avLst/>
            </a:prstGeom>
            <a:noFill/>
            <a:ln w="9525">
              <a:noFill/>
              <a:miter lim="800000"/>
              <a:headEnd/>
              <a:tailEnd/>
            </a:ln>
          </p:spPr>
        </p:pic>
        <p:pic>
          <p:nvPicPr>
            <p:cNvPr id="16" name="Picture 150" descr="ICON_VM_basic_label_Q308"/>
            <p:cNvPicPr>
              <a:picLocks noChangeAspect="1" noChangeArrowheads="1"/>
            </p:cNvPicPr>
            <p:nvPr/>
          </p:nvPicPr>
          <p:blipFill>
            <a:blip r:embed="rId3" cstate="print"/>
            <a:srcRect/>
            <a:stretch>
              <a:fillRect/>
            </a:stretch>
          </p:blipFill>
          <p:spPr bwMode="auto">
            <a:xfrm>
              <a:off x="7119872" y="3256209"/>
              <a:ext cx="527556" cy="612293"/>
            </a:xfrm>
            <a:prstGeom prst="rect">
              <a:avLst/>
            </a:prstGeom>
            <a:noFill/>
            <a:ln w="9525">
              <a:noFill/>
              <a:miter lim="800000"/>
              <a:headEnd/>
              <a:tailEnd/>
            </a:ln>
          </p:spPr>
        </p:pic>
        <p:pic>
          <p:nvPicPr>
            <p:cNvPr id="17" name="Picture 150" descr="ICON_VM_basic_label_Q308"/>
            <p:cNvPicPr>
              <a:picLocks noChangeAspect="1" noChangeArrowheads="1"/>
            </p:cNvPicPr>
            <p:nvPr/>
          </p:nvPicPr>
          <p:blipFill>
            <a:blip r:embed="rId3" cstate="print"/>
            <a:srcRect/>
            <a:stretch>
              <a:fillRect/>
            </a:stretch>
          </p:blipFill>
          <p:spPr bwMode="auto">
            <a:xfrm>
              <a:off x="7504092" y="3473003"/>
              <a:ext cx="527556" cy="612293"/>
            </a:xfrm>
            <a:prstGeom prst="rect">
              <a:avLst/>
            </a:prstGeom>
            <a:noFill/>
            <a:ln w="9525">
              <a:noFill/>
              <a:miter lim="800000"/>
              <a:headEnd/>
              <a:tailEnd/>
            </a:ln>
          </p:spPr>
        </p:pic>
        <p:pic>
          <p:nvPicPr>
            <p:cNvPr id="18" name="Picture 150" descr="ICON_VM_basic_label_Q308"/>
            <p:cNvPicPr>
              <a:picLocks noChangeAspect="1" noChangeArrowheads="1"/>
            </p:cNvPicPr>
            <p:nvPr/>
          </p:nvPicPr>
          <p:blipFill>
            <a:blip r:embed="rId3" cstate="print"/>
            <a:srcRect/>
            <a:stretch>
              <a:fillRect/>
            </a:stretch>
          </p:blipFill>
          <p:spPr bwMode="auto">
            <a:xfrm>
              <a:off x="6269867" y="3320603"/>
              <a:ext cx="527556" cy="612293"/>
            </a:xfrm>
            <a:prstGeom prst="rect">
              <a:avLst/>
            </a:prstGeom>
            <a:noFill/>
            <a:ln w="9525">
              <a:noFill/>
              <a:miter lim="800000"/>
              <a:headEnd/>
              <a:tailEnd/>
            </a:ln>
          </p:spPr>
        </p:pic>
        <p:pic>
          <p:nvPicPr>
            <p:cNvPr id="19" name="Picture 150" descr="ICON_VM_basic_label_Q308"/>
            <p:cNvPicPr>
              <a:picLocks noChangeAspect="1" noChangeArrowheads="1"/>
            </p:cNvPicPr>
            <p:nvPr/>
          </p:nvPicPr>
          <p:blipFill>
            <a:blip r:embed="rId3" cstate="print"/>
            <a:srcRect/>
            <a:stretch>
              <a:fillRect/>
            </a:stretch>
          </p:blipFill>
          <p:spPr bwMode="auto">
            <a:xfrm>
              <a:off x="6656232" y="3539544"/>
              <a:ext cx="527556" cy="612293"/>
            </a:xfrm>
            <a:prstGeom prst="rect">
              <a:avLst/>
            </a:prstGeom>
            <a:noFill/>
            <a:ln w="9525">
              <a:noFill/>
              <a:miter lim="800000"/>
              <a:headEnd/>
              <a:tailEnd/>
            </a:ln>
          </p:spPr>
        </p:pic>
        <p:pic>
          <p:nvPicPr>
            <p:cNvPr id="20" name="Picture 150" descr="ICON_VM_basic_label_Q308"/>
            <p:cNvPicPr>
              <a:picLocks noChangeAspect="1" noChangeArrowheads="1"/>
            </p:cNvPicPr>
            <p:nvPr/>
          </p:nvPicPr>
          <p:blipFill>
            <a:blip r:embed="rId3" cstate="print"/>
            <a:srcRect/>
            <a:stretch>
              <a:fillRect/>
            </a:stretch>
          </p:blipFill>
          <p:spPr bwMode="auto">
            <a:xfrm>
              <a:off x="7016841" y="3745605"/>
              <a:ext cx="527556" cy="61229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 Any Software Stacks</a:t>
            </a:r>
            <a:endParaRPr lang="en-US" dirty="0"/>
          </a:p>
        </p:txBody>
      </p:sp>
      <p:sp>
        <p:nvSpPr>
          <p:cNvPr id="41" name="Right Arrow 40"/>
          <p:cNvSpPr/>
          <p:nvPr/>
        </p:nvSpPr>
        <p:spPr bwMode="auto">
          <a:xfrm rot="5400000">
            <a:off x="4411744" y="3820055"/>
            <a:ext cx="685800" cy="609600"/>
          </a:xfrm>
          <a:prstGeom prst="rightArrow">
            <a:avLst/>
          </a:prstGeom>
          <a:gradFill>
            <a:gsLst>
              <a:gs pos="0">
                <a:srgbClr val="0A59D6"/>
              </a:gs>
              <a:gs pos="100000">
                <a:srgbClr val="30A0E6"/>
              </a:gs>
            </a:gsLst>
          </a:gradFill>
          <a:ln>
            <a:no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u="sng" dirty="0">
              <a:solidFill>
                <a:srgbClr val="FFFFFF"/>
              </a:solidFill>
            </a:endParaRPr>
          </a:p>
        </p:txBody>
      </p:sp>
      <p:grpSp>
        <p:nvGrpSpPr>
          <p:cNvPr id="2" name="Group 40"/>
          <p:cNvGrpSpPr/>
          <p:nvPr/>
        </p:nvGrpSpPr>
        <p:grpSpPr>
          <a:xfrm>
            <a:off x="3276645" y="2589113"/>
            <a:ext cx="2955998" cy="854253"/>
            <a:chOff x="2970820" y="1060278"/>
            <a:chExt cx="2955998" cy="854253"/>
          </a:xfrm>
        </p:grpSpPr>
        <p:grpSp>
          <p:nvGrpSpPr>
            <p:cNvPr id="3" name="Group 319"/>
            <p:cNvGrpSpPr/>
            <p:nvPr/>
          </p:nvGrpSpPr>
          <p:grpSpPr>
            <a:xfrm>
              <a:off x="2970820" y="1060279"/>
              <a:ext cx="1441550" cy="854252"/>
              <a:chOff x="4343400" y="1371600"/>
              <a:chExt cx="2057400" cy="1219200"/>
            </a:xfrm>
          </p:grpSpPr>
          <p:sp>
            <p:nvSpPr>
              <p:cNvPr id="60" name="Rounded Rectangle 59"/>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5" name="Group 315"/>
              <p:cNvGrpSpPr/>
              <p:nvPr/>
            </p:nvGrpSpPr>
            <p:grpSpPr>
              <a:xfrm>
                <a:off x="4457700" y="1474470"/>
                <a:ext cx="1828800" cy="1013460"/>
                <a:chOff x="4419600" y="1447800"/>
                <a:chExt cx="1828800" cy="1013460"/>
              </a:xfrm>
            </p:grpSpPr>
            <p:sp>
              <p:nvSpPr>
                <p:cNvPr id="62" name="Rounded Rectangle 61"/>
                <p:cNvSpPr/>
                <p:nvPr/>
              </p:nvSpPr>
              <p:spPr bwMode="auto">
                <a:xfrm>
                  <a:off x="4419600" y="1447800"/>
                  <a:ext cx="1828800" cy="556260"/>
                </a:xfrm>
                <a:prstGeom prst="roundRect">
                  <a:avLst/>
                </a:prstGeom>
                <a:solidFill>
                  <a:schemeClr val="accent1">
                    <a:lumMod val="75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dirty="0" smtClean="0">
                      <a:solidFill>
                        <a:schemeClr val="bg1"/>
                      </a:solidFill>
                    </a:rPr>
                    <a:t>A</a:t>
                  </a:r>
                  <a:r>
                    <a:rPr lang="en-US" sz="1800" dirty="0" smtClean="0">
                      <a:solidFill>
                        <a:schemeClr val="bg1"/>
                      </a:solidFill>
                    </a:rPr>
                    <a:t>pp A</a:t>
                  </a:r>
                  <a:endParaRPr lang="en-US" sz="1800" dirty="0">
                    <a:solidFill>
                      <a:schemeClr val="bg1"/>
                    </a:solidFill>
                  </a:endParaRPr>
                </a:p>
              </p:txBody>
            </p:sp>
            <p:sp>
              <p:nvSpPr>
                <p:cNvPr id="63" name="Rounded Rectangle 62"/>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dirty="0" smtClean="0">
                      <a:solidFill>
                        <a:schemeClr val="bg1"/>
                      </a:solidFill>
                    </a:rPr>
                    <a:t>OS A</a:t>
                  </a:r>
                  <a:endParaRPr lang="en-US" sz="1400" dirty="0">
                    <a:solidFill>
                      <a:schemeClr val="bg1"/>
                    </a:solidFill>
                  </a:endParaRPr>
                </a:p>
              </p:txBody>
            </p:sp>
          </p:grpSp>
        </p:grpSp>
        <p:grpSp>
          <p:nvGrpSpPr>
            <p:cNvPr id="6" name="Group 320"/>
            <p:cNvGrpSpPr/>
            <p:nvPr/>
          </p:nvGrpSpPr>
          <p:grpSpPr>
            <a:xfrm>
              <a:off x="4485268" y="1060278"/>
              <a:ext cx="1441550" cy="854252"/>
              <a:chOff x="4343400" y="1371599"/>
              <a:chExt cx="2057400" cy="1219200"/>
            </a:xfrm>
          </p:grpSpPr>
          <p:sp>
            <p:nvSpPr>
              <p:cNvPr id="56" name="Rounded Rectangle 55"/>
              <p:cNvSpPr/>
              <p:nvPr/>
            </p:nvSpPr>
            <p:spPr bwMode="auto">
              <a:xfrm>
                <a:off x="4343400" y="1371599"/>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7" name="Group 315"/>
              <p:cNvGrpSpPr/>
              <p:nvPr/>
            </p:nvGrpSpPr>
            <p:grpSpPr>
              <a:xfrm>
                <a:off x="4457700" y="1474470"/>
                <a:ext cx="1828800" cy="1013460"/>
                <a:chOff x="4419600" y="1447800"/>
                <a:chExt cx="1828800" cy="1013460"/>
              </a:xfrm>
            </p:grpSpPr>
            <p:sp>
              <p:nvSpPr>
                <p:cNvPr id="58" name="Rounded Rectangle 57"/>
                <p:cNvSpPr/>
                <p:nvPr/>
              </p:nvSpPr>
              <p:spPr bwMode="auto">
                <a:xfrm>
                  <a:off x="4419600" y="1447800"/>
                  <a:ext cx="1828800" cy="556260"/>
                </a:xfrm>
                <a:prstGeom prst="roundRect">
                  <a:avLst/>
                </a:prstGeom>
                <a:solidFill>
                  <a:schemeClr val="accent1">
                    <a:lumMod val="75000"/>
                  </a:schemeClr>
                </a:solidFill>
                <a:ln w="12700">
                  <a:solidFill>
                    <a:schemeClr val="accent3">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dirty="0" smtClean="0">
                      <a:solidFill>
                        <a:schemeClr val="bg1"/>
                      </a:solidFill>
                    </a:rPr>
                    <a:t>App B</a:t>
                  </a:r>
                  <a:endParaRPr lang="en-US" sz="1800" dirty="0">
                    <a:solidFill>
                      <a:schemeClr val="bg1"/>
                    </a:solidFill>
                  </a:endParaRPr>
                </a:p>
              </p:txBody>
            </p:sp>
            <p:sp>
              <p:nvSpPr>
                <p:cNvPr id="59" name="Rounded Rectangle 58"/>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dirty="0" smtClean="0">
                      <a:solidFill>
                        <a:schemeClr val="bg1"/>
                      </a:solidFill>
                    </a:rPr>
                    <a:t>OS B</a:t>
                  </a:r>
                  <a:endParaRPr lang="en-US" sz="1400" dirty="0">
                    <a:solidFill>
                      <a:schemeClr val="bg1"/>
                    </a:solidFill>
                  </a:endParaRPr>
                </a:p>
              </p:txBody>
            </p:sp>
          </p:grpSp>
        </p:grpSp>
      </p:grpSp>
      <p:grpSp>
        <p:nvGrpSpPr>
          <p:cNvPr id="8" name="Group 61"/>
          <p:cNvGrpSpPr/>
          <p:nvPr/>
        </p:nvGrpSpPr>
        <p:grpSpPr>
          <a:xfrm>
            <a:off x="665337" y="4674336"/>
            <a:ext cx="8178614" cy="1132436"/>
            <a:chOff x="665337" y="2528857"/>
            <a:chExt cx="8178614" cy="1132436"/>
          </a:xfrm>
        </p:grpSpPr>
        <p:grpSp>
          <p:nvGrpSpPr>
            <p:cNvPr id="9" name="Group 41"/>
            <p:cNvGrpSpPr/>
            <p:nvPr/>
          </p:nvGrpSpPr>
          <p:grpSpPr>
            <a:xfrm>
              <a:off x="665337" y="2528857"/>
              <a:ext cx="2604437" cy="1132436"/>
              <a:chOff x="2015729" y="4177737"/>
              <a:chExt cx="1369856" cy="595628"/>
            </a:xfrm>
          </p:grpSpPr>
          <p:sp>
            <p:nvSpPr>
              <p:cNvPr id="72" name="Rounded Rectangle 71"/>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73" name="Rounded Rectangle 72"/>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10" name="Group 42"/>
            <p:cNvGrpSpPr/>
            <p:nvPr/>
          </p:nvGrpSpPr>
          <p:grpSpPr>
            <a:xfrm>
              <a:off x="3452426" y="2528857"/>
              <a:ext cx="2604437" cy="1132436"/>
              <a:chOff x="2015729" y="4177737"/>
              <a:chExt cx="1369856" cy="595628"/>
            </a:xfrm>
          </p:grpSpPr>
          <p:sp>
            <p:nvSpPr>
              <p:cNvPr id="70" name="Rounded Rectangle 69"/>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71" name="Rounded Rectangle 70"/>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11" name="Group 58"/>
            <p:cNvGrpSpPr/>
            <p:nvPr/>
          </p:nvGrpSpPr>
          <p:grpSpPr>
            <a:xfrm>
              <a:off x="6239514" y="2528857"/>
              <a:ext cx="2604437" cy="1132436"/>
              <a:chOff x="2015729" y="4177737"/>
              <a:chExt cx="1369856" cy="595628"/>
            </a:xfrm>
          </p:grpSpPr>
          <p:sp>
            <p:nvSpPr>
              <p:cNvPr id="68" name="Rounded Rectangle 67"/>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69" name="Rounded Rectangle 68"/>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sp>
        <p:nvSpPr>
          <p:cNvPr id="25" name="Text Placeholder 39"/>
          <p:cNvSpPr txBox="1">
            <a:spLocks/>
          </p:cNvSpPr>
          <p:nvPr/>
        </p:nvSpPr>
        <p:spPr>
          <a:xfrm>
            <a:off x="323850" y="949696"/>
            <a:ext cx="8385048" cy="689100"/>
          </a:xfrm>
          <a:prstGeom prst="rect">
            <a:avLst/>
          </a:prstGeom>
        </p:spPr>
        <p:txBody>
          <a:bodyPr/>
          <a:lstStyle/>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kumimoji="0" lang="en-US" b="1" i="0" u="none" strike="noStrike" kern="0" cap="none" spc="0" normalizeH="0" baseline="0" noProof="0" dirty="0" smtClean="0">
                <a:ln>
                  <a:noFill/>
                </a:ln>
                <a:solidFill>
                  <a:schemeClr val="accent3"/>
                </a:solidFill>
                <a:effectLst/>
                <a:uLnTx/>
                <a:uFillTx/>
                <a:latin typeface="+mn-lt"/>
                <a:ea typeface="+mn-ea"/>
                <a:cs typeface="+mn-cs"/>
              </a:rPr>
              <a:t>Support groups</a:t>
            </a:r>
            <a:r>
              <a:rPr kumimoji="0" lang="en-US" b="1" i="0" u="none" strike="noStrike" kern="0" cap="none" spc="0" normalizeH="0" noProof="0" dirty="0" smtClean="0">
                <a:ln>
                  <a:noFill/>
                </a:ln>
                <a:solidFill>
                  <a:schemeClr val="accent3"/>
                </a:solidFill>
                <a:effectLst/>
                <a:uLnTx/>
                <a:uFillTx/>
                <a:latin typeface="+mn-lt"/>
                <a:ea typeface="+mn-ea"/>
                <a:cs typeface="+mn-cs"/>
              </a:rPr>
              <a:t> with disparate software requirements</a:t>
            </a:r>
            <a:endParaRPr kumimoji="0" lang="en-US" b="1" i="0" u="none" strike="noStrike" kern="0" cap="none" spc="0" normalizeH="0" baseline="0" noProof="0" dirty="0" smtClean="0">
              <a:ln>
                <a:noFill/>
              </a:ln>
              <a:solidFill>
                <a:schemeClr val="accent3"/>
              </a:solidFill>
              <a:effectLst/>
              <a:uLnTx/>
              <a:uFillTx/>
              <a:latin typeface="+mn-lt"/>
              <a:ea typeface="+mn-ea"/>
              <a:cs typeface="+mn-cs"/>
            </a:endParaRPr>
          </a:p>
        </p:txBody>
      </p:sp>
      <p:sp>
        <p:nvSpPr>
          <p:cNvPr id="26" name="Text Placeholder 39"/>
          <p:cNvSpPr txBox="1">
            <a:spLocks/>
          </p:cNvSpPr>
          <p:nvPr/>
        </p:nvSpPr>
        <p:spPr>
          <a:xfrm>
            <a:off x="785008" y="1446479"/>
            <a:ext cx="4048249" cy="689100"/>
          </a:xfrm>
          <a:prstGeom prst="rect">
            <a:avLst/>
          </a:prstGeom>
        </p:spPr>
        <p:txBody>
          <a:bodyPr/>
          <a:lstStyle/>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kumimoji="0" lang="en-US" b="1" i="0" u="none" strike="noStrike" kern="0" cap="none" spc="0" normalizeH="0" baseline="0" noProof="0" dirty="0" smtClean="0">
                <a:ln>
                  <a:noFill/>
                </a:ln>
                <a:solidFill>
                  <a:schemeClr val="accent3"/>
                </a:solidFill>
                <a:effectLst/>
                <a:uLnTx/>
                <a:uFillTx/>
                <a:latin typeface="+mn-lt"/>
                <a:ea typeface="+mn-ea"/>
                <a:cs typeface="+mn-cs"/>
              </a:rPr>
              <a:t>Including</a:t>
            </a:r>
            <a:r>
              <a:rPr kumimoji="0" lang="en-US" b="1" i="0" u="none" strike="noStrike" kern="0" cap="none" spc="0" normalizeH="0" noProof="0" dirty="0" smtClean="0">
                <a:ln>
                  <a:noFill/>
                </a:ln>
                <a:solidFill>
                  <a:schemeClr val="accent3"/>
                </a:solidFill>
                <a:effectLst/>
                <a:uLnTx/>
                <a:uFillTx/>
                <a:latin typeface="+mn-lt"/>
                <a:ea typeface="+mn-ea"/>
                <a:cs typeface="+mn-cs"/>
              </a:rPr>
              <a:t> root access</a:t>
            </a:r>
            <a:endParaRPr kumimoji="0" lang="en-US" b="1" i="0" u="none" strike="noStrike" kern="0" cap="none" spc="0" normalizeH="0" baseline="0" noProof="0" dirty="0" smtClean="0">
              <a:ln>
                <a:noFill/>
              </a:ln>
              <a:solidFill>
                <a:schemeClr val="accent3"/>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Separate workloads</a:t>
            </a:r>
            <a:endParaRPr lang="en-US" dirty="0"/>
          </a:p>
        </p:txBody>
      </p:sp>
      <p:grpSp>
        <p:nvGrpSpPr>
          <p:cNvPr id="8" name="Group 61"/>
          <p:cNvGrpSpPr/>
          <p:nvPr/>
        </p:nvGrpSpPr>
        <p:grpSpPr>
          <a:xfrm>
            <a:off x="665337" y="4674336"/>
            <a:ext cx="8178614" cy="1132436"/>
            <a:chOff x="665337" y="2528857"/>
            <a:chExt cx="8178614" cy="1132436"/>
          </a:xfrm>
        </p:grpSpPr>
        <p:grpSp>
          <p:nvGrpSpPr>
            <p:cNvPr id="9" name="Group 41"/>
            <p:cNvGrpSpPr/>
            <p:nvPr/>
          </p:nvGrpSpPr>
          <p:grpSpPr>
            <a:xfrm>
              <a:off x="665337" y="2528857"/>
              <a:ext cx="2604437" cy="1132436"/>
              <a:chOff x="2015729" y="4177737"/>
              <a:chExt cx="1369856" cy="595628"/>
            </a:xfrm>
          </p:grpSpPr>
          <p:sp>
            <p:nvSpPr>
              <p:cNvPr id="72" name="Rounded Rectangle 71"/>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73" name="Rounded Rectangle 72"/>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10" name="Group 42"/>
            <p:cNvGrpSpPr/>
            <p:nvPr/>
          </p:nvGrpSpPr>
          <p:grpSpPr>
            <a:xfrm>
              <a:off x="3452426" y="2528857"/>
              <a:ext cx="2604437" cy="1132436"/>
              <a:chOff x="2015729" y="4177737"/>
              <a:chExt cx="1369856" cy="595628"/>
            </a:xfrm>
          </p:grpSpPr>
          <p:sp>
            <p:nvSpPr>
              <p:cNvPr id="70" name="Rounded Rectangle 69"/>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71" name="Rounded Rectangle 70"/>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11" name="Group 58"/>
            <p:cNvGrpSpPr/>
            <p:nvPr/>
          </p:nvGrpSpPr>
          <p:grpSpPr>
            <a:xfrm>
              <a:off x="6239514" y="2528857"/>
              <a:ext cx="2604437" cy="1132436"/>
              <a:chOff x="2015729" y="4177737"/>
              <a:chExt cx="1369856" cy="595628"/>
            </a:xfrm>
          </p:grpSpPr>
          <p:sp>
            <p:nvSpPr>
              <p:cNvPr id="68" name="Rounded Rectangle 67"/>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69" name="Rounded Rectangle 68"/>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sp>
        <p:nvSpPr>
          <p:cNvPr id="26" name="Text Placeholder 39"/>
          <p:cNvSpPr txBox="1">
            <a:spLocks/>
          </p:cNvSpPr>
          <p:nvPr/>
        </p:nvSpPr>
        <p:spPr>
          <a:xfrm>
            <a:off x="323850" y="949695"/>
            <a:ext cx="8385048" cy="2048425"/>
          </a:xfrm>
          <a:prstGeom prst="rect">
            <a:avLst/>
          </a:prstGeom>
        </p:spPr>
        <p:txBody>
          <a:bodyPr/>
          <a:lstStyle/>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kumimoji="0" lang="en-US" b="1" i="0" u="none" strike="noStrike" kern="0" cap="none" spc="0" normalizeH="0" baseline="0" noProof="0" dirty="0" smtClean="0">
                <a:ln>
                  <a:noFill/>
                </a:ln>
                <a:solidFill>
                  <a:schemeClr val="accent3"/>
                </a:solidFill>
                <a:effectLst/>
                <a:uLnTx/>
                <a:uFillTx/>
                <a:latin typeface="+mn-lt"/>
                <a:ea typeface="+mn-ea"/>
                <a:cs typeface="+mn-cs"/>
              </a:rPr>
              <a:t>Secure</a:t>
            </a:r>
            <a:r>
              <a:rPr kumimoji="0" lang="en-US" b="1" i="0" u="none" strike="noStrike" kern="0" cap="none" spc="0" normalizeH="0" noProof="0" dirty="0" smtClean="0">
                <a:ln>
                  <a:noFill/>
                </a:ln>
                <a:solidFill>
                  <a:schemeClr val="accent3"/>
                </a:solidFill>
                <a:effectLst/>
                <a:uLnTx/>
                <a:uFillTx/>
                <a:latin typeface="+mn-lt"/>
                <a:ea typeface="+mn-ea"/>
                <a:cs typeface="+mn-cs"/>
              </a:rPr>
              <a:t> multi-tenancy</a:t>
            </a:r>
            <a:endParaRPr kumimoji="0" lang="en-US" b="1" i="0" u="none" strike="noStrike" kern="0" cap="none" spc="0" normalizeH="0" baseline="0" noProof="0" dirty="0" smtClean="0">
              <a:ln>
                <a:noFill/>
              </a:ln>
              <a:solidFill>
                <a:schemeClr val="accent3"/>
              </a:solidFill>
              <a:effectLst/>
              <a:uLnTx/>
              <a:uFillTx/>
              <a:latin typeface="+mn-lt"/>
              <a:ea typeface="+mn-ea"/>
              <a:cs typeface="+mn-cs"/>
            </a:endParaRPr>
          </a:p>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kumimoji="0" lang="en-US" b="1" i="0" u="none" strike="noStrike" kern="0" cap="none" spc="0" normalizeH="0" baseline="0" noProof="0" dirty="0" smtClean="0">
                <a:ln>
                  <a:noFill/>
                </a:ln>
                <a:solidFill>
                  <a:schemeClr val="accent3"/>
                </a:solidFill>
                <a:effectLst/>
                <a:uLnTx/>
                <a:uFillTx/>
                <a:latin typeface="+mn-lt"/>
                <a:ea typeface="+mn-ea"/>
                <a:cs typeface="+mn-cs"/>
              </a:rPr>
              <a:t>Fault isolation</a:t>
            </a:r>
          </a:p>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lang="en-US" b="1" kern="0" dirty="0" smtClean="0">
                <a:solidFill>
                  <a:schemeClr val="accent3"/>
                </a:solidFill>
                <a:latin typeface="+mn-lt"/>
                <a:ea typeface="+mn-ea"/>
              </a:rPr>
              <a:t>…and sometimes performance</a:t>
            </a:r>
            <a:endParaRPr kumimoji="0" lang="en-US" b="1" i="0" u="none" strike="noStrike" kern="0" cap="none" spc="0" normalizeH="0" baseline="0" noProof="0" dirty="0" smtClean="0">
              <a:ln>
                <a:noFill/>
              </a:ln>
              <a:solidFill>
                <a:schemeClr val="accent3"/>
              </a:solidFill>
              <a:effectLst/>
              <a:uLnTx/>
              <a:uFillTx/>
              <a:latin typeface="+mn-lt"/>
              <a:ea typeface="+mn-ea"/>
              <a:cs typeface="+mn-cs"/>
            </a:endParaRPr>
          </a:p>
        </p:txBody>
      </p:sp>
      <p:grpSp>
        <p:nvGrpSpPr>
          <p:cNvPr id="25" name="Group 40"/>
          <p:cNvGrpSpPr/>
          <p:nvPr/>
        </p:nvGrpSpPr>
        <p:grpSpPr>
          <a:xfrm>
            <a:off x="3319507" y="3789263"/>
            <a:ext cx="2955998" cy="854253"/>
            <a:chOff x="2970820" y="1060278"/>
            <a:chExt cx="2955998" cy="854253"/>
          </a:xfrm>
        </p:grpSpPr>
        <p:grpSp>
          <p:nvGrpSpPr>
            <p:cNvPr id="27" name="Group 319"/>
            <p:cNvGrpSpPr/>
            <p:nvPr/>
          </p:nvGrpSpPr>
          <p:grpSpPr>
            <a:xfrm>
              <a:off x="2970820" y="1060279"/>
              <a:ext cx="1441550" cy="854252"/>
              <a:chOff x="4343400" y="1371600"/>
              <a:chExt cx="2057400" cy="1219200"/>
            </a:xfrm>
          </p:grpSpPr>
          <p:sp>
            <p:nvSpPr>
              <p:cNvPr id="33" name="Rounded Rectangle 32"/>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34" name="Group 315"/>
              <p:cNvGrpSpPr/>
              <p:nvPr/>
            </p:nvGrpSpPr>
            <p:grpSpPr>
              <a:xfrm>
                <a:off x="4457700" y="1474470"/>
                <a:ext cx="1828800" cy="1013460"/>
                <a:chOff x="4419600" y="1447800"/>
                <a:chExt cx="1828800" cy="1013460"/>
              </a:xfrm>
            </p:grpSpPr>
            <p:sp>
              <p:nvSpPr>
                <p:cNvPr id="35" name="Rounded Rectangle 34"/>
                <p:cNvSpPr/>
                <p:nvPr/>
              </p:nvSpPr>
              <p:spPr bwMode="auto">
                <a:xfrm>
                  <a:off x="4419600" y="1447800"/>
                  <a:ext cx="1828800" cy="556260"/>
                </a:xfrm>
                <a:prstGeom prst="roundRect">
                  <a:avLst/>
                </a:prstGeom>
                <a:solidFill>
                  <a:schemeClr val="accent1">
                    <a:lumMod val="75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dirty="0" smtClean="0">
                      <a:solidFill>
                        <a:schemeClr val="bg1"/>
                      </a:solidFill>
                    </a:rPr>
                    <a:t>A</a:t>
                  </a:r>
                  <a:r>
                    <a:rPr lang="en-US" sz="1800" dirty="0" smtClean="0">
                      <a:solidFill>
                        <a:schemeClr val="bg1"/>
                      </a:solidFill>
                    </a:rPr>
                    <a:t>pp A</a:t>
                  </a:r>
                  <a:endParaRPr lang="en-US" sz="1800" dirty="0">
                    <a:solidFill>
                      <a:schemeClr val="bg1"/>
                    </a:solidFill>
                  </a:endParaRPr>
                </a:p>
              </p:txBody>
            </p:sp>
            <p:sp>
              <p:nvSpPr>
                <p:cNvPr id="36" name="Rounded Rectangle 35"/>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dirty="0" smtClean="0">
                      <a:solidFill>
                        <a:schemeClr val="bg1"/>
                      </a:solidFill>
                    </a:rPr>
                    <a:t>OS A</a:t>
                  </a:r>
                  <a:endParaRPr lang="en-US" sz="1400" dirty="0">
                    <a:solidFill>
                      <a:schemeClr val="bg1"/>
                    </a:solidFill>
                  </a:endParaRPr>
                </a:p>
              </p:txBody>
            </p:sp>
          </p:grpSp>
        </p:grpSp>
        <p:grpSp>
          <p:nvGrpSpPr>
            <p:cNvPr id="28" name="Group 320"/>
            <p:cNvGrpSpPr/>
            <p:nvPr/>
          </p:nvGrpSpPr>
          <p:grpSpPr>
            <a:xfrm>
              <a:off x="4485268" y="1060278"/>
              <a:ext cx="1441550" cy="854252"/>
              <a:chOff x="4343400" y="1371599"/>
              <a:chExt cx="2057400" cy="1219200"/>
            </a:xfrm>
          </p:grpSpPr>
          <p:sp>
            <p:nvSpPr>
              <p:cNvPr id="29" name="Rounded Rectangle 28"/>
              <p:cNvSpPr/>
              <p:nvPr/>
            </p:nvSpPr>
            <p:spPr bwMode="auto">
              <a:xfrm>
                <a:off x="4343400" y="1371599"/>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30" name="Group 315"/>
              <p:cNvGrpSpPr/>
              <p:nvPr/>
            </p:nvGrpSpPr>
            <p:grpSpPr>
              <a:xfrm>
                <a:off x="4457700" y="1474470"/>
                <a:ext cx="1828800" cy="1013460"/>
                <a:chOff x="4419600" y="1447800"/>
                <a:chExt cx="1828800" cy="1013460"/>
              </a:xfrm>
            </p:grpSpPr>
            <p:sp>
              <p:nvSpPr>
                <p:cNvPr id="31" name="Rounded Rectangle 30"/>
                <p:cNvSpPr/>
                <p:nvPr/>
              </p:nvSpPr>
              <p:spPr bwMode="auto">
                <a:xfrm>
                  <a:off x="4419600" y="1447800"/>
                  <a:ext cx="1828800" cy="556260"/>
                </a:xfrm>
                <a:prstGeom prst="roundRect">
                  <a:avLst/>
                </a:prstGeom>
                <a:solidFill>
                  <a:schemeClr val="accent1">
                    <a:lumMod val="75000"/>
                  </a:schemeClr>
                </a:solidFill>
                <a:ln w="12700">
                  <a:solidFill>
                    <a:schemeClr val="accent3">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dirty="0" smtClean="0">
                      <a:solidFill>
                        <a:schemeClr val="bg1"/>
                      </a:solidFill>
                    </a:rPr>
                    <a:t>App B</a:t>
                  </a:r>
                  <a:endParaRPr lang="en-US" sz="1800" dirty="0">
                    <a:solidFill>
                      <a:schemeClr val="bg1"/>
                    </a:solidFill>
                  </a:endParaRPr>
                </a:p>
              </p:txBody>
            </p:sp>
            <p:sp>
              <p:nvSpPr>
                <p:cNvPr id="32" name="Rounded Rectangle 31"/>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dirty="0" smtClean="0">
                      <a:solidFill>
                        <a:schemeClr val="bg1"/>
                      </a:solidFill>
                    </a:rPr>
                    <a:t>OS B</a:t>
                  </a:r>
                  <a:endParaRPr lang="en-US" sz="1400" dirty="0">
                    <a:solidFill>
                      <a:schemeClr val="bg1"/>
                    </a:solidFill>
                  </a:endParaRPr>
                </a:p>
              </p:txBody>
            </p:sp>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Live Virtual Machine Migration (vMotion)</a:t>
            </a:r>
            <a:endParaRPr lang="en-US" dirty="0"/>
          </a:p>
        </p:txBody>
      </p:sp>
      <p:pic>
        <p:nvPicPr>
          <p:cNvPr id="5" name="Picture 2" descr="C:\Users\testuser\AppData\Local\Temp\VMwareDnD\34fb35b4\DGRM_VMotion_R3_Q408.png"/>
          <p:cNvPicPr>
            <a:picLocks noChangeAspect="1" noChangeArrowheads="1"/>
          </p:cNvPicPr>
          <p:nvPr/>
        </p:nvPicPr>
        <p:blipFill>
          <a:blip r:embed="rId2" cstate="print"/>
          <a:srcRect/>
          <a:stretch>
            <a:fillRect/>
          </a:stretch>
        </p:blipFill>
        <p:spPr bwMode="auto">
          <a:xfrm>
            <a:off x="1828800" y="1447800"/>
            <a:ext cx="5536976" cy="4241287"/>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Resources More </a:t>
            </a:r>
            <a:r>
              <a:rPr lang="en-US" dirty="0" smtClean="0"/>
              <a:t>Efficiently</a:t>
            </a:r>
            <a:endParaRPr lang="en-US" dirty="0"/>
          </a:p>
        </p:txBody>
      </p:sp>
      <p:grpSp>
        <p:nvGrpSpPr>
          <p:cNvPr id="2" name="Group 319"/>
          <p:cNvGrpSpPr/>
          <p:nvPr/>
        </p:nvGrpSpPr>
        <p:grpSpPr>
          <a:xfrm>
            <a:off x="290453" y="3603495"/>
            <a:ext cx="1441550" cy="854252"/>
            <a:chOff x="4343400" y="1371600"/>
            <a:chExt cx="2057400" cy="1219200"/>
          </a:xfrm>
        </p:grpSpPr>
        <p:sp>
          <p:nvSpPr>
            <p:cNvPr id="49" name="Rounded Rectangle 48"/>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3" name="Group 315"/>
            <p:cNvGrpSpPr/>
            <p:nvPr/>
          </p:nvGrpSpPr>
          <p:grpSpPr>
            <a:xfrm>
              <a:off x="4457700" y="1474470"/>
              <a:ext cx="1828800" cy="1013460"/>
              <a:chOff x="4419600" y="1447800"/>
              <a:chExt cx="1828800" cy="1013460"/>
            </a:xfrm>
          </p:grpSpPr>
          <p:sp>
            <p:nvSpPr>
              <p:cNvPr id="51" name="Rounded Rectangle 50"/>
              <p:cNvSpPr/>
              <p:nvPr/>
            </p:nvSpPr>
            <p:spPr bwMode="auto">
              <a:xfrm>
                <a:off x="4419600" y="1447800"/>
                <a:ext cx="1828800" cy="556260"/>
              </a:xfrm>
              <a:prstGeom prst="roundRect">
                <a:avLst/>
              </a:prstGeom>
              <a:solidFill>
                <a:schemeClr val="accent1">
                  <a:lumMod val="75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b="1" dirty="0" smtClean="0">
                    <a:solidFill>
                      <a:schemeClr val="bg1"/>
                    </a:solidFill>
                  </a:rPr>
                  <a:t>App A</a:t>
                </a:r>
                <a:endParaRPr lang="en-US" sz="1800" b="1" dirty="0">
                  <a:solidFill>
                    <a:schemeClr val="bg1"/>
                  </a:solidFill>
                </a:endParaRPr>
              </a:p>
            </p:txBody>
          </p:sp>
          <p:sp>
            <p:nvSpPr>
              <p:cNvPr id="52" name="Rounded Rectangle 51"/>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A</a:t>
                </a:r>
                <a:endParaRPr lang="en-US" sz="1400" b="1" dirty="0">
                  <a:solidFill>
                    <a:schemeClr val="bg1"/>
                  </a:solidFill>
                </a:endParaRPr>
              </a:p>
            </p:txBody>
          </p:sp>
        </p:grpSp>
      </p:grpSp>
      <p:grpSp>
        <p:nvGrpSpPr>
          <p:cNvPr id="5" name="Group 320"/>
          <p:cNvGrpSpPr/>
          <p:nvPr/>
        </p:nvGrpSpPr>
        <p:grpSpPr>
          <a:xfrm>
            <a:off x="4605349" y="3603494"/>
            <a:ext cx="1441550" cy="854252"/>
            <a:chOff x="4343400" y="1371599"/>
            <a:chExt cx="2057400" cy="1219200"/>
          </a:xfrm>
        </p:grpSpPr>
        <p:sp>
          <p:nvSpPr>
            <p:cNvPr id="45" name="Rounded Rectangle 44"/>
            <p:cNvSpPr/>
            <p:nvPr/>
          </p:nvSpPr>
          <p:spPr bwMode="auto">
            <a:xfrm>
              <a:off x="4343400" y="1371599"/>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6" name="Group 315"/>
            <p:cNvGrpSpPr/>
            <p:nvPr/>
          </p:nvGrpSpPr>
          <p:grpSpPr>
            <a:xfrm>
              <a:off x="4457700" y="1474470"/>
              <a:ext cx="1828800" cy="1013460"/>
              <a:chOff x="4419600" y="1447800"/>
              <a:chExt cx="1828800" cy="1013460"/>
            </a:xfrm>
          </p:grpSpPr>
          <p:sp>
            <p:nvSpPr>
              <p:cNvPr id="47" name="Rounded Rectangle 46"/>
              <p:cNvSpPr/>
              <p:nvPr/>
            </p:nvSpPr>
            <p:spPr bwMode="auto">
              <a:xfrm>
                <a:off x="4419600" y="1447800"/>
                <a:ext cx="1828800" cy="556260"/>
              </a:xfrm>
              <a:prstGeom prst="roundRect">
                <a:avLst/>
              </a:prstGeom>
              <a:solidFill>
                <a:schemeClr val="accent1">
                  <a:lumMod val="75000"/>
                </a:schemeClr>
              </a:solidFill>
              <a:ln w="12700">
                <a:solidFill>
                  <a:schemeClr val="accent3">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b="1" dirty="0" smtClean="0">
                    <a:solidFill>
                      <a:schemeClr val="bg1"/>
                    </a:solidFill>
                  </a:rPr>
                  <a:t>App B</a:t>
                </a:r>
                <a:endParaRPr lang="en-US" sz="1800" b="1" dirty="0">
                  <a:solidFill>
                    <a:schemeClr val="bg1"/>
                  </a:solidFill>
                </a:endParaRPr>
              </a:p>
            </p:txBody>
          </p:sp>
          <p:sp>
            <p:nvSpPr>
              <p:cNvPr id="48" name="Rounded Rectangle 47"/>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B</a:t>
                </a:r>
                <a:endParaRPr lang="en-US" sz="1400" b="1" dirty="0">
                  <a:solidFill>
                    <a:schemeClr val="bg1"/>
                  </a:solidFill>
                </a:endParaRPr>
              </a:p>
            </p:txBody>
          </p:sp>
        </p:grpSp>
      </p:grpSp>
      <p:grpSp>
        <p:nvGrpSpPr>
          <p:cNvPr id="7" name="Group 41"/>
          <p:cNvGrpSpPr/>
          <p:nvPr/>
        </p:nvGrpSpPr>
        <p:grpSpPr>
          <a:xfrm>
            <a:off x="393865" y="4500601"/>
            <a:ext cx="2604437" cy="1132436"/>
            <a:chOff x="2015729" y="4177737"/>
            <a:chExt cx="1369856" cy="595628"/>
          </a:xfrm>
        </p:grpSpPr>
        <p:sp>
          <p:nvSpPr>
            <p:cNvPr id="61" name="Rounded Rectangle 60"/>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62" name="Rounded Rectangle 61"/>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8" name="Group 42"/>
          <p:cNvGrpSpPr/>
          <p:nvPr/>
        </p:nvGrpSpPr>
        <p:grpSpPr>
          <a:xfrm>
            <a:off x="3316689" y="4500601"/>
            <a:ext cx="2604437" cy="1132436"/>
            <a:chOff x="2015729" y="4177737"/>
            <a:chExt cx="1369856" cy="595628"/>
          </a:xfrm>
        </p:grpSpPr>
        <p:sp>
          <p:nvSpPr>
            <p:cNvPr id="59" name="Rounded Rectangle 58"/>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60" name="Rounded Rectangle 59"/>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9" name="Group 58"/>
          <p:cNvGrpSpPr/>
          <p:nvPr/>
        </p:nvGrpSpPr>
        <p:grpSpPr>
          <a:xfrm>
            <a:off x="6239514" y="4500601"/>
            <a:ext cx="2604437" cy="1132436"/>
            <a:chOff x="2015729" y="4177737"/>
            <a:chExt cx="1369856" cy="595628"/>
          </a:xfrm>
        </p:grpSpPr>
        <p:sp>
          <p:nvSpPr>
            <p:cNvPr id="57" name="Rounded Rectangle 56"/>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58" name="Rounded Rectangle 57"/>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10" name="Group 319"/>
          <p:cNvGrpSpPr/>
          <p:nvPr/>
        </p:nvGrpSpPr>
        <p:grpSpPr>
          <a:xfrm>
            <a:off x="6143679" y="3613020"/>
            <a:ext cx="1441550" cy="854252"/>
            <a:chOff x="4343400" y="1371600"/>
            <a:chExt cx="2057400" cy="1219200"/>
          </a:xfrm>
        </p:grpSpPr>
        <p:sp>
          <p:nvSpPr>
            <p:cNvPr id="64" name="Rounded Rectangle 63"/>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1" name="Group 315"/>
            <p:cNvGrpSpPr/>
            <p:nvPr/>
          </p:nvGrpSpPr>
          <p:grpSpPr>
            <a:xfrm>
              <a:off x="4457700" y="1474470"/>
              <a:ext cx="1828800" cy="1013460"/>
              <a:chOff x="4419600" y="1447800"/>
              <a:chExt cx="1828800" cy="1013460"/>
            </a:xfrm>
          </p:grpSpPr>
          <p:sp>
            <p:nvSpPr>
              <p:cNvPr id="66" name="Rounded Rectangle 65"/>
              <p:cNvSpPr/>
              <p:nvPr/>
            </p:nvSpPr>
            <p:spPr bwMode="auto">
              <a:xfrm>
                <a:off x="4419600" y="1447800"/>
                <a:ext cx="1828800" cy="556260"/>
              </a:xfrm>
              <a:prstGeom prst="roundRect">
                <a:avLst/>
              </a:prstGeom>
              <a:solidFill>
                <a:schemeClr val="accent1">
                  <a:lumMod val="75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b="1" dirty="0" smtClean="0">
                    <a:solidFill>
                      <a:schemeClr val="bg1"/>
                    </a:solidFill>
                  </a:rPr>
                  <a:t>App A</a:t>
                </a:r>
                <a:endParaRPr lang="en-US" sz="1800" b="1" dirty="0">
                  <a:solidFill>
                    <a:schemeClr val="bg1"/>
                  </a:solidFill>
                </a:endParaRPr>
              </a:p>
            </p:txBody>
          </p:sp>
          <p:sp>
            <p:nvSpPr>
              <p:cNvPr id="67" name="Rounded Rectangle 66"/>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A</a:t>
                </a:r>
                <a:endParaRPr lang="en-US" sz="1400" b="1" dirty="0">
                  <a:solidFill>
                    <a:schemeClr val="bg1"/>
                  </a:solidFill>
                </a:endParaRPr>
              </a:p>
            </p:txBody>
          </p:sp>
        </p:grpSp>
      </p:grpSp>
      <p:grpSp>
        <p:nvGrpSpPr>
          <p:cNvPr id="12" name="Group 320"/>
          <p:cNvGrpSpPr/>
          <p:nvPr/>
        </p:nvGrpSpPr>
        <p:grpSpPr>
          <a:xfrm>
            <a:off x="7615263" y="3613019"/>
            <a:ext cx="1441550" cy="854252"/>
            <a:chOff x="4343400" y="1371599"/>
            <a:chExt cx="2057400" cy="1219200"/>
          </a:xfrm>
        </p:grpSpPr>
        <p:sp>
          <p:nvSpPr>
            <p:cNvPr id="69" name="Rounded Rectangle 68"/>
            <p:cNvSpPr/>
            <p:nvPr/>
          </p:nvSpPr>
          <p:spPr bwMode="auto">
            <a:xfrm>
              <a:off x="4343400" y="1371599"/>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3" name="Group 315"/>
            <p:cNvGrpSpPr/>
            <p:nvPr/>
          </p:nvGrpSpPr>
          <p:grpSpPr>
            <a:xfrm>
              <a:off x="4457700" y="1474470"/>
              <a:ext cx="1828800" cy="1013460"/>
              <a:chOff x="4419600" y="1447800"/>
              <a:chExt cx="1828800" cy="1013460"/>
            </a:xfrm>
          </p:grpSpPr>
          <p:sp>
            <p:nvSpPr>
              <p:cNvPr id="71" name="Rounded Rectangle 70"/>
              <p:cNvSpPr/>
              <p:nvPr/>
            </p:nvSpPr>
            <p:spPr bwMode="auto">
              <a:xfrm>
                <a:off x="4419600" y="1447800"/>
                <a:ext cx="1828800" cy="556260"/>
              </a:xfrm>
              <a:prstGeom prst="roundRect">
                <a:avLst/>
              </a:prstGeom>
              <a:solidFill>
                <a:schemeClr val="accent1">
                  <a:lumMod val="75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b="1" dirty="0" smtClean="0">
                    <a:solidFill>
                      <a:schemeClr val="bg1"/>
                    </a:solidFill>
                  </a:rPr>
                  <a:t>App C</a:t>
                </a:r>
                <a:endParaRPr lang="en-US" sz="1800" b="1" dirty="0">
                  <a:solidFill>
                    <a:schemeClr val="bg1"/>
                  </a:solidFill>
                </a:endParaRPr>
              </a:p>
            </p:txBody>
          </p:sp>
          <p:sp>
            <p:nvSpPr>
              <p:cNvPr id="72" name="Rounded Rectangle 71"/>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B</a:t>
                </a:r>
                <a:endParaRPr lang="en-US" sz="1400" b="1" dirty="0">
                  <a:solidFill>
                    <a:schemeClr val="bg1"/>
                  </a:solidFill>
                </a:endParaRPr>
              </a:p>
            </p:txBody>
          </p:sp>
        </p:grpSp>
      </p:grpSp>
      <p:grpSp>
        <p:nvGrpSpPr>
          <p:cNvPr id="14" name="Group 319"/>
          <p:cNvGrpSpPr/>
          <p:nvPr/>
        </p:nvGrpSpPr>
        <p:grpSpPr>
          <a:xfrm>
            <a:off x="357132" y="1355595"/>
            <a:ext cx="2671818" cy="854252"/>
            <a:chOff x="4343400" y="1371600"/>
            <a:chExt cx="2057400" cy="1219200"/>
          </a:xfrm>
        </p:grpSpPr>
        <p:sp>
          <p:nvSpPr>
            <p:cNvPr id="75" name="Rounded Rectangle 74"/>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5" name="Group 315"/>
            <p:cNvGrpSpPr/>
            <p:nvPr/>
          </p:nvGrpSpPr>
          <p:grpSpPr>
            <a:xfrm>
              <a:off x="4457700" y="1474470"/>
              <a:ext cx="1828800" cy="1013460"/>
              <a:chOff x="4419600" y="1447800"/>
              <a:chExt cx="1828800" cy="1013460"/>
            </a:xfrm>
          </p:grpSpPr>
          <p:sp>
            <p:nvSpPr>
              <p:cNvPr id="77" name="Rounded Rectangle 76"/>
              <p:cNvSpPr/>
              <p:nvPr/>
            </p:nvSpPr>
            <p:spPr bwMode="auto">
              <a:xfrm>
                <a:off x="4419600" y="1447800"/>
                <a:ext cx="1828800" cy="556260"/>
              </a:xfrm>
              <a:prstGeom prst="roundRect">
                <a:avLst/>
              </a:prstGeom>
              <a:solidFill>
                <a:schemeClr val="accent1">
                  <a:lumMod val="75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800" b="1" dirty="0" smtClean="0">
                    <a:solidFill>
                      <a:schemeClr val="bg1"/>
                    </a:solidFill>
                  </a:rPr>
                  <a:t>App C</a:t>
                </a:r>
                <a:endParaRPr lang="en-US" sz="1800" b="1" dirty="0">
                  <a:solidFill>
                    <a:schemeClr val="bg1"/>
                  </a:solidFill>
                </a:endParaRPr>
              </a:p>
            </p:txBody>
          </p:sp>
          <p:sp>
            <p:nvSpPr>
              <p:cNvPr id="78" name="Rounded Rectangle 77"/>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A</a:t>
                </a:r>
                <a:endParaRPr lang="en-US" sz="1400" b="1" dirty="0">
                  <a:solidFill>
                    <a:schemeClr val="bg1"/>
                  </a:solidFill>
                </a:endParaRPr>
              </a:p>
            </p:txBody>
          </p:sp>
        </p:grpSp>
      </p:grpSp>
      <p:sp>
        <p:nvSpPr>
          <p:cNvPr id="38" name="Text Placeholder 39"/>
          <p:cNvSpPr txBox="1">
            <a:spLocks/>
          </p:cNvSpPr>
          <p:nvPr/>
        </p:nvSpPr>
        <p:spPr>
          <a:xfrm>
            <a:off x="323850" y="878257"/>
            <a:ext cx="8385048" cy="2048425"/>
          </a:xfrm>
          <a:prstGeom prst="rect">
            <a:avLst/>
          </a:prstGeom>
        </p:spPr>
        <p:txBody>
          <a:bodyPr/>
          <a:lstStyle/>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kumimoji="0" lang="en-US" b="1" i="0" u="none" strike="noStrike" kern="0" cap="none" spc="0" normalizeH="0" baseline="0" noProof="0" dirty="0" smtClean="0">
                <a:ln>
                  <a:noFill/>
                </a:ln>
                <a:solidFill>
                  <a:schemeClr val="accent3"/>
                </a:solidFill>
                <a:effectLst/>
                <a:uLnTx/>
                <a:uFillTx/>
                <a:latin typeface="+mn-lt"/>
                <a:ea typeface="+mn-ea"/>
                <a:cs typeface="+mn-cs"/>
              </a:rPr>
              <a:t>Avoid killing or pausing jobs</a:t>
            </a:r>
          </a:p>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lang="en-US" b="1" kern="0" dirty="0" smtClean="0">
                <a:solidFill>
                  <a:schemeClr val="accent3"/>
                </a:solidFill>
                <a:latin typeface="+mn-lt"/>
                <a:ea typeface="+mn-ea"/>
              </a:rPr>
              <a:t>Increase overall throughput</a:t>
            </a:r>
            <a:endParaRPr kumimoji="0" lang="en-US" b="1" i="0" u="none" strike="noStrike" kern="0" cap="none" spc="0" normalizeH="0" baseline="0" noProof="0" dirty="0" smtClean="0">
              <a:ln>
                <a:noFill/>
              </a:ln>
              <a:solidFill>
                <a:schemeClr val="accent3"/>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7.40741E-7 L 0.30972 -7.40741E-7 " pathEditMode="relative" rAng="0" ptsTypes="AA">
                                      <p:cBhvr>
                                        <p:cTn id="6" dur="2000" fill="hold"/>
                                        <p:tgtEl>
                                          <p:spTgt spid="2"/>
                                        </p:tgtEl>
                                        <p:attrNameLst>
                                          <p:attrName>ppt_x</p:attrName>
                                          <p:attrName>ppt_y</p:attrName>
                                        </p:attrNameLst>
                                      </p:cBhvr>
                                      <p:rCtr x="155"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3.7037E-6 L 0.00121 0.32686 " pathEditMode="relative" rAng="0" ptsTypes="AA">
                                      <p:cBhvr>
                                        <p:cTn id="10" dur="2000" fill="hold"/>
                                        <p:tgtEl>
                                          <p:spTgt spid="14"/>
                                        </p:tgtEl>
                                        <p:attrNameLst>
                                          <p:attrName>ppt_x</p:attrName>
                                          <p:attrName>ppt_y</p:attrName>
                                        </p:attrNameLst>
                                      </p:cBhvr>
                                      <p:rCtr x="1" y="16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Agility</a:t>
            </a:r>
            <a:endParaRPr lang="en-US" dirty="0"/>
          </a:p>
        </p:txBody>
      </p:sp>
      <p:sp>
        <p:nvSpPr>
          <p:cNvPr id="14" name="Rounded Rectangle 13"/>
          <p:cNvSpPr/>
          <p:nvPr/>
        </p:nvSpPr>
        <p:spPr bwMode="auto">
          <a:xfrm>
            <a:off x="437743" y="4251435"/>
            <a:ext cx="2604437" cy="555337"/>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sp>
        <p:nvSpPr>
          <p:cNvPr id="15" name="Rounded Rectangle 14"/>
          <p:cNvSpPr/>
          <p:nvPr/>
        </p:nvSpPr>
        <p:spPr bwMode="auto">
          <a:xfrm>
            <a:off x="403777" y="2718956"/>
            <a:ext cx="2636322" cy="1501094"/>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r>
              <a:rPr lang="en-US" sz="1000" dirty="0" smtClean="0">
                <a:solidFill>
                  <a:schemeClr val="bg1"/>
                </a:solidFill>
              </a:rPr>
              <a:t>operating system</a:t>
            </a:r>
            <a:endParaRPr lang="en-US" sz="1000" dirty="0">
              <a:solidFill>
                <a:schemeClr val="bg1"/>
              </a:solidFill>
            </a:endParaRPr>
          </a:p>
        </p:txBody>
      </p:sp>
      <p:sp>
        <p:nvSpPr>
          <p:cNvPr id="16" name="Rounded Rectangle 15"/>
          <p:cNvSpPr/>
          <p:nvPr/>
        </p:nvSpPr>
        <p:spPr bwMode="auto">
          <a:xfrm>
            <a:off x="471488" y="2907971"/>
            <a:ext cx="656683" cy="857847"/>
          </a:xfrm>
          <a:prstGeom prst="roundRect">
            <a:avLst/>
          </a:prstGeom>
          <a:solidFill>
            <a:schemeClr val="accent2">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600" b="1" dirty="0" smtClean="0">
                <a:solidFill>
                  <a:schemeClr val="bg1"/>
                </a:solidFill>
              </a:rPr>
              <a:t>app</a:t>
            </a:r>
            <a:endParaRPr lang="en-US" sz="1600" b="1" dirty="0">
              <a:solidFill>
                <a:schemeClr val="bg1"/>
              </a:solidFill>
            </a:endParaRPr>
          </a:p>
        </p:txBody>
      </p:sp>
      <p:sp>
        <p:nvSpPr>
          <p:cNvPr id="17" name="Rounded Rectangle 16"/>
          <p:cNvSpPr/>
          <p:nvPr/>
        </p:nvSpPr>
        <p:spPr bwMode="auto">
          <a:xfrm>
            <a:off x="1195465" y="2907971"/>
            <a:ext cx="548244" cy="857847"/>
          </a:xfrm>
          <a:prstGeom prst="roundRect">
            <a:avLst/>
          </a:prstGeom>
          <a:solidFill>
            <a:schemeClr val="accent2">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000" dirty="0" smtClean="0">
                <a:solidFill>
                  <a:schemeClr val="bg1"/>
                </a:solidFill>
              </a:rPr>
              <a:t>app</a:t>
            </a:r>
            <a:endParaRPr lang="en-US" sz="1000" dirty="0">
              <a:solidFill>
                <a:schemeClr val="bg1"/>
              </a:solidFill>
            </a:endParaRPr>
          </a:p>
        </p:txBody>
      </p:sp>
      <p:sp>
        <p:nvSpPr>
          <p:cNvPr id="18" name="Rounded Rectangle 17"/>
          <p:cNvSpPr/>
          <p:nvPr/>
        </p:nvSpPr>
        <p:spPr bwMode="auto">
          <a:xfrm>
            <a:off x="1377553" y="2907971"/>
            <a:ext cx="1529934" cy="857847"/>
          </a:xfrm>
          <a:prstGeom prst="roundRect">
            <a:avLst/>
          </a:prstGeom>
          <a:solidFill>
            <a:schemeClr val="accent2">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600" b="1" dirty="0" smtClean="0">
                <a:solidFill>
                  <a:schemeClr val="bg1"/>
                </a:solidFill>
              </a:rPr>
              <a:t>app</a:t>
            </a:r>
            <a:endParaRPr lang="en-US" sz="1600" b="1" dirty="0">
              <a:solidFill>
                <a:schemeClr val="bg1"/>
              </a:solidFill>
            </a:endParaRPr>
          </a:p>
        </p:txBody>
      </p:sp>
      <p:grpSp>
        <p:nvGrpSpPr>
          <p:cNvPr id="6" name="Group 42"/>
          <p:cNvGrpSpPr/>
          <p:nvPr/>
        </p:nvGrpSpPr>
        <p:grpSpPr>
          <a:xfrm>
            <a:off x="3452426" y="3954481"/>
            <a:ext cx="2604437" cy="852289"/>
            <a:chOff x="2015729" y="4325086"/>
            <a:chExt cx="1369856" cy="448279"/>
          </a:xfrm>
        </p:grpSpPr>
        <p:sp>
          <p:nvSpPr>
            <p:cNvPr id="10" name="Rounded Rectangle 9"/>
            <p:cNvSpPr/>
            <p:nvPr/>
          </p:nvSpPr>
          <p:spPr bwMode="auto">
            <a:xfrm>
              <a:off x="2015729" y="4325086"/>
              <a:ext cx="1369856" cy="121549"/>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11" name="Rounded Rectangle 10"/>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7" name="Group 58"/>
          <p:cNvGrpSpPr/>
          <p:nvPr/>
        </p:nvGrpSpPr>
        <p:grpSpPr>
          <a:xfrm>
            <a:off x="6239514" y="3954481"/>
            <a:ext cx="2604437" cy="852289"/>
            <a:chOff x="2015729" y="4325086"/>
            <a:chExt cx="1369856" cy="448279"/>
          </a:xfrm>
        </p:grpSpPr>
        <p:sp>
          <p:nvSpPr>
            <p:cNvPr id="8" name="Rounded Rectangle 7"/>
            <p:cNvSpPr/>
            <p:nvPr/>
          </p:nvSpPr>
          <p:spPr bwMode="auto">
            <a:xfrm>
              <a:off x="2015729" y="4325086"/>
              <a:ext cx="1369856" cy="121549"/>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9" name="Rounded Rectangle 8"/>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21" name="Group 20"/>
          <p:cNvGrpSpPr/>
          <p:nvPr/>
        </p:nvGrpSpPr>
        <p:grpSpPr>
          <a:xfrm>
            <a:off x="3467595" y="2408210"/>
            <a:ext cx="641267" cy="1501094"/>
            <a:chOff x="4168239" y="1558629"/>
            <a:chExt cx="641267" cy="1501094"/>
          </a:xfrm>
        </p:grpSpPr>
        <p:sp>
          <p:nvSpPr>
            <p:cNvPr id="20" name="Rounded Rectangle 19"/>
            <p:cNvSpPr/>
            <p:nvPr/>
          </p:nvSpPr>
          <p:spPr bwMode="auto">
            <a:xfrm>
              <a:off x="4168239" y="1558629"/>
              <a:ext cx="641267" cy="1501094"/>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endParaRPr lang="en-US" sz="1000" dirty="0">
                <a:solidFill>
                  <a:schemeClr val="bg1"/>
                </a:solidFill>
              </a:endParaRPr>
            </a:p>
          </p:txBody>
        </p:sp>
        <p:sp>
          <p:nvSpPr>
            <p:cNvPr id="19" name="Rounded Rectangle 18"/>
            <p:cNvSpPr/>
            <p:nvPr/>
          </p:nvSpPr>
          <p:spPr bwMode="auto">
            <a:xfrm>
              <a:off x="4214750" y="1614056"/>
              <a:ext cx="548244" cy="857847"/>
            </a:xfrm>
            <a:prstGeom prst="roundRect">
              <a:avLst/>
            </a:prstGeom>
            <a:solidFill>
              <a:schemeClr val="accent2">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200" b="1" dirty="0" smtClean="0">
                  <a:solidFill>
                    <a:schemeClr val="bg1"/>
                  </a:solidFill>
                </a:rPr>
                <a:t>app</a:t>
              </a:r>
              <a:endParaRPr lang="en-US" sz="1200" b="1" dirty="0">
                <a:solidFill>
                  <a:schemeClr val="bg1"/>
                </a:solidFill>
              </a:endParaRPr>
            </a:p>
          </p:txBody>
        </p:sp>
      </p:grpSp>
      <p:grpSp>
        <p:nvGrpSpPr>
          <p:cNvPr id="22" name="Group 21"/>
          <p:cNvGrpSpPr/>
          <p:nvPr/>
        </p:nvGrpSpPr>
        <p:grpSpPr>
          <a:xfrm>
            <a:off x="4130634" y="2408210"/>
            <a:ext cx="641267" cy="1501094"/>
            <a:chOff x="4168239" y="1558629"/>
            <a:chExt cx="641267" cy="1501094"/>
          </a:xfrm>
        </p:grpSpPr>
        <p:sp>
          <p:nvSpPr>
            <p:cNvPr id="23" name="Rounded Rectangle 22"/>
            <p:cNvSpPr/>
            <p:nvPr/>
          </p:nvSpPr>
          <p:spPr bwMode="auto">
            <a:xfrm>
              <a:off x="4168239" y="1558629"/>
              <a:ext cx="641267" cy="1501094"/>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endParaRPr lang="en-US" sz="1000" dirty="0">
                <a:solidFill>
                  <a:schemeClr val="bg1"/>
                </a:solidFill>
              </a:endParaRPr>
            </a:p>
          </p:txBody>
        </p:sp>
        <p:sp>
          <p:nvSpPr>
            <p:cNvPr id="24" name="Rounded Rectangle 23"/>
            <p:cNvSpPr/>
            <p:nvPr/>
          </p:nvSpPr>
          <p:spPr bwMode="auto">
            <a:xfrm>
              <a:off x="4214750" y="1614056"/>
              <a:ext cx="548244" cy="857847"/>
            </a:xfrm>
            <a:prstGeom prst="roundRect">
              <a:avLst/>
            </a:prstGeom>
            <a:solidFill>
              <a:schemeClr val="accent2">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200" b="1" dirty="0" smtClean="0">
                  <a:solidFill>
                    <a:schemeClr val="bg1"/>
                  </a:solidFill>
                </a:rPr>
                <a:t>app</a:t>
              </a:r>
              <a:endParaRPr lang="en-US" sz="1200" b="1" dirty="0">
                <a:solidFill>
                  <a:schemeClr val="bg1"/>
                </a:solidFill>
              </a:endParaRPr>
            </a:p>
          </p:txBody>
        </p:sp>
      </p:grpSp>
      <p:grpSp>
        <p:nvGrpSpPr>
          <p:cNvPr id="28" name="Group 27"/>
          <p:cNvGrpSpPr/>
          <p:nvPr/>
        </p:nvGrpSpPr>
        <p:grpSpPr>
          <a:xfrm>
            <a:off x="4821380" y="2408210"/>
            <a:ext cx="1140033" cy="1501094"/>
            <a:chOff x="4168239" y="1572485"/>
            <a:chExt cx="641267" cy="1501094"/>
          </a:xfrm>
        </p:grpSpPr>
        <p:sp>
          <p:nvSpPr>
            <p:cNvPr id="29" name="Rounded Rectangle 28"/>
            <p:cNvSpPr/>
            <p:nvPr/>
          </p:nvSpPr>
          <p:spPr bwMode="auto">
            <a:xfrm>
              <a:off x="4168239" y="1572485"/>
              <a:ext cx="641267" cy="1501094"/>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spcAft>
                  <a:spcPct val="0"/>
                </a:spcAft>
                <a:buClr>
                  <a:srgbClr val="000000"/>
                </a:buClr>
                <a:defRPr/>
              </a:pPr>
              <a:endParaRPr lang="en-US" sz="1000" dirty="0">
                <a:solidFill>
                  <a:schemeClr val="bg1"/>
                </a:solidFill>
              </a:endParaRPr>
            </a:p>
          </p:txBody>
        </p:sp>
        <p:sp>
          <p:nvSpPr>
            <p:cNvPr id="30" name="Rounded Rectangle 29"/>
            <p:cNvSpPr/>
            <p:nvPr/>
          </p:nvSpPr>
          <p:spPr bwMode="auto">
            <a:xfrm>
              <a:off x="4214750" y="1614056"/>
              <a:ext cx="548244" cy="857847"/>
            </a:xfrm>
            <a:prstGeom prst="roundRect">
              <a:avLst/>
            </a:prstGeom>
            <a:solidFill>
              <a:schemeClr val="accent2">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spcAft>
                  <a:spcPct val="0"/>
                </a:spcAft>
                <a:buClr>
                  <a:srgbClr val="000000"/>
                </a:buClr>
                <a:defRPr/>
              </a:pPr>
              <a:r>
                <a:rPr lang="en-US" sz="1200" b="1" dirty="0" smtClean="0">
                  <a:solidFill>
                    <a:schemeClr val="bg1"/>
                  </a:solidFill>
                </a:rPr>
                <a:t>app</a:t>
              </a:r>
              <a:endParaRPr lang="en-US" sz="1200" b="1"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0" fill="hold"/>
                                        <p:tgtEl>
                                          <p:spTgt spid="18"/>
                                        </p:tgtEl>
                                        <p:attrNameLst>
                                          <p:attrName>ppt_x</p:attrName>
                                        </p:attrNameLst>
                                      </p:cBhvr>
                                      <p:tavLst>
                                        <p:tav tm="0">
                                          <p:val>
                                            <p:strVal val="#ppt_x+#ppt_w/2"/>
                                          </p:val>
                                        </p:tav>
                                        <p:tav tm="100000">
                                          <p:val>
                                            <p:strVal val="#ppt_x"/>
                                          </p:val>
                                        </p:tav>
                                      </p:tavLst>
                                    </p:anim>
                                    <p:anim calcmode="lin" valueType="num">
                                      <p:cBhvr>
                                        <p:cTn id="8" dur="3000" fill="hold"/>
                                        <p:tgtEl>
                                          <p:spTgt spid="18"/>
                                        </p:tgtEl>
                                        <p:attrNameLst>
                                          <p:attrName>ppt_y</p:attrName>
                                        </p:attrNameLst>
                                      </p:cBhvr>
                                      <p:tavLst>
                                        <p:tav tm="0">
                                          <p:val>
                                            <p:strVal val="#ppt_y"/>
                                          </p:val>
                                        </p:tav>
                                        <p:tav tm="100000">
                                          <p:val>
                                            <p:strVal val="#ppt_y"/>
                                          </p:val>
                                        </p:tav>
                                      </p:tavLst>
                                    </p:anim>
                                    <p:anim calcmode="lin" valueType="num">
                                      <p:cBhvr>
                                        <p:cTn id="9" dur="3000" fill="hold"/>
                                        <p:tgtEl>
                                          <p:spTgt spid="18"/>
                                        </p:tgtEl>
                                        <p:attrNameLst>
                                          <p:attrName>ppt_w</p:attrName>
                                        </p:attrNameLst>
                                      </p:cBhvr>
                                      <p:tavLst>
                                        <p:tav tm="0">
                                          <p:val>
                                            <p:fltVal val="0"/>
                                          </p:val>
                                        </p:tav>
                                        <p:tav tm="100000">
                                          <p:val>
                                            <p:strVal val="#ppt_w"/>
                                          </p:val>
                                        </p:tav>
                                      </p:tavLst>
                                    </p:anim>
                                    <p:anim calcmode="lin" valueType="num">
                                      <p:cBhvr>
                                        <p:cTn id="10" dur="3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ppt_x</p:attrName>
                                        </p:attrNameLst>
                                      </p:cBhvr>
                                      <p:tavLst>
                                        <p:tav tm="0">
                                          <p:val>
                                            <p:strVal val="#ppt_x+#ppt_w/2"/>
                                          </p:val>
                                        </p:tav>
                                        <p:tav tm="100000">
                                          <p:val>
                                            <p:strVal val="#ppt_x"/>
                                          </p:val>
                                        </p:tav>
                                      </p:tavLst>
                                    </p:anim>
                                    <p:anim calcmode="lin" valueType="num">
                                      <p:cBhvr>
                                        <p:cTn id="26" dur="1000" fill="hold"/>
                                        <p:tgtEl>
                                          <p:spTgt spid="28"/>
                                        </p:tgtEl>
                                        <p:attrNameLst>
                                          <p:attrName>ppt_y</p:attrName>
                                        </p:attrNameLst>
                                      </p:cBhvr>
                                      <p:tavLst>
                                        <p:tav tm="0">
                                          <p:val>
                                            <p:strVal val="#ppt_y"/>
                                          </p:val>
                                        </p:tav>
                                        <p:tav tm="100000">
                                          <p:val>
                                            <p:strVal val="#ppt_y"/>
                                          </p:val>
                                        </p:tav>
                                      </p:tavLst>
                                    </p:anim>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8"/>
                                        </p:tgtEl>
                                      </p:cBhvr>
                                      <p:by x="150000" y="100000"/>
                                    </p:animScale>
                                  </p:childTnLst>
                                </p:cTn>
                              </p:par>
                              <p:par>
                                <p:cTn id="33" presetID="63" presetClass="path" presetSubtype="0" accel="50000" decel="50000" fill="hold" nodeType="withEffect">
                                  <p:stCondLst>
                                    <p:cond delay="0"/>
                                  </p:stCondLst>
                                  <p:childTnLst>
                                    <p:animMotion origin="layout" path="M 0 0  L 0.25 0  E" pathEditMode="relative" ptsTypes="">
                                      <p:cBhvr>
                                        <p:cTn id="34" dur="2000" fill="hold"/>
                                        <p:tgtEl>
                                          <p:spTgt spid="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Multi-tenancy with resource guarantees</a:t>
            </a:r>
            <a:endParaRPr lang="en-US" dirty="0"/>
          </a:p>
        </p:txBody>
      </p:sp>
      <p:grpSp>
        <p:nvGrpSpPr>
          <p:cNvPr id="2" name="Group 37"/>
          <p:cNvGrpSpPr/>
          <p:nvPr/>
        </p:nvGrpSpPr>
        <p:grpSpPr>
          <a:xfrm>
            <a:off x="3186058" y="3603494"/>
            <a:ext cx="2803689" cy="854253"/>
            <a:chOff x="3186058" y="3603494"/>
            <a:chExt cx="2803689" cy="854253"/>
          </a:xfrm>
        </p:grpSpPr>
        <p:grpSp>
          <p:nvGrpSpPr>
            <p:cNvPr id="3" name="Group 319"/>
            <p:cNvGrpSpPr/>
            <p:nvPr/>
          </p:nvGrpSpPr>
          <p:grpSpPr>
            <a:xfrm>
              <a:off x="3186058" y="3603495"/>
              <a:ext cx="871592" cy="854252"/>
              <a:chOff x="4343400" y="1371600"/>
              <a:chExt cx="2057400" cy="1219200"/>
            </a:xfrm>
          </p:grpSpPr>
          <p:sp>
            <p:nvSpPr>
              <p:cNvPr id="49" name="Rounded Rectangle 48"/>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5" name="Group 315"/>
              <p:cNvGrpSpPr/>
              <p:nvPr/>
            </p:nvGrpSpPr>
            <p:grpSpPr>
              <a:xfrm>
                <a:off x="4457700" y="1474470"/>
                <a:ext cx="1828800" cy="1013460"/>
                <a:chOff x="4419600" y="1447800"/>
                <a:chExt cx="1828800" cy="1013460"/>
              </a:xfrm>
            </p:grpSpPr>
            <p:sp>
              <p:nvSpPr>
                <p:cNvPr id="51" name="Rounded Rectangle 50"/>
                <p:cNvSpPr/>
                <p:nvPr/>
              </p:nvSpPr>
              <p:spPr bwMode="auto">
                <a:xfrm>
                  <a:off x="4419600" y="1447800"/>
                  <a:ext cx="1828800" cy="556260"/>
                </a:xfrm>
                <a:prstGeom prst="roundRect">
                  <a:avLst/>
                </a:prstGeom>
                <a:solidFill>
                  <a:schemeClr val="accent2">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A</a:t>
                  </a:r>
                  <a:r>
                    <a:rPr lang="en-US" sz="1400" b="1" dirty="0" smtClean="0">
                      <a:solidFill>
                        <a:schemeClr val="bg1"/>
                      </a:solidFill>
                    </a:rPr>
                    <a:t>pp </a:t>
                  </a:r>
                  <a:r>
                    <a:rPr lang="en-US" sz="1400" b="1" dirty="0" smtClean="0">
                      <a:solidFill>
                        <a:schemeClr val="bg1"/>
                      </a:solidFill>
                    </a:rPr>
                    <a:t>A</a:t>
                  </a:r>
                  <a:endParaRPr lang="en-US" sz="1400" b="1" dirty="0">
                    <a:solidFill>
                      <a:schemeClr val="bg1"/>
                    </a:solidFill>
                  </a:endParaRPr>
                </a:p>
              </p:txBody>
            </p:sp>
            <p:sp>
              <p:nvSpPr>
                <p:cNvPr id="52" name="Rounded Rectangle 51"/>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buClr>
                      <a:srgbClr val="000000"/>
                    </a:buClr>
                    <a:defRPr/>
                  </a:pPr>
                  <a:r>
                    <a:rPr lang="en-US" sz="1400" b="1" dirty="0" smtClean="0">
                      <a:solidFill>
                        <a:schemeClr val="bg1"/>
                      </a:solidFill>
                    </a:rPr>
                    <a:t>OS </a:t>
                  </a:r>
                  <a:r>
                    <a:rPr lang="en-US" sz="1400" b="1" dirty="0" smtClean="0">
                      <a:solidFill>
                        <a:schemeClr val="bg1"/>
                      </a:solidFill>
                    </a:rPr>
                    <a:t>A</a:t>
                  </a:r>
                  <a:endParaRPr lang="en-US" sz="1400" b="1" dirty="0">
                    <a:solidFill>
                      <a:schemeClr val="bg1"/>
                    </a:solidFill>
                  </a:endParaRPr>
                </a:p>
              </p:txBody>
            </p:sp>
          </p:grpSp>
        </p:grpSp>
        <p:grpSp>
          <p:nvGrpSpPr>
            <p:cNvPr id="6" name="Group 320"/>
            <p:cNvGrpSpPr/>
            <p:nvPr/>
          </p:nvGrpSpPr>
          <p:grpSpPr>
            <a:xfrm>
              <a:off x="4100511" y="3603494"/>
              <a:ext cx="1889236" cy="854252"/>
              <a:chOff x="4343400" y="1371599"/>
              <a:chExt cx="2057400" cy="1219200"/>
            </a:xfrm>
          </p:grpSpPr>
          <p:sp>
            <p:nvSpPr>
              <p:cNvPr id="45" name="Rounded Rectangle 44"/>
              <p:cNvSpPr/>
              <p:nvPr/>
            </p:nvSpPr>
            <p:spPr bwMode="auto">
              <a:xfrm>
                <a:off x="4343400" y="1371599"/>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7" name="Group 315"/>
              <p:cNvGrpSpPr/>
              <p:nvPr/>
            </p:nvGrpSpPr>
            <p:grpSpPr>
              <a:xfrm>
                <a:off x="4457700" y="1474470"/>
                <a:ext cx="1828800" cy="1013460"/>
                <a:chOff x="4419600" y="1447800"/>
                <a:chExt cx="1828800" cy="1013460"/>
              </a:xfrm>
            </p:grpSpPr>
            <p:sp>
              <p:nvSpPr>
                <p:cNvPr id="47" name="Rounded Rectangle 46"/>
                <p:cNvSpPr/>
                <p:nvPr/>
              </p:nvSpPr>
              <p:spPr bwMode="auto">
                <a:xfrm>
                  <a:off x="4419600" y="1447800"/>
                  <a:ext cx="1828800" cy="556260"/>
                </a:xfrm>
                <a:prstGeom prst="roundRect">
                  <a:avLst/>
                </a:prstGeom>
                <a:solidFill>
                  <a:schemeClr val="accent2">
                    <a:lumMod val="50000"/>
                  </a:schemeClr>
                </a:solidFill>
                <a:ln w="12700">
                  <a:solidFill>
                    <a:schemeClr val="accent3">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B</a:t>
                  </a:r>
                  <a:endParaRPr lang="en-US" sz="1600" b="1" dirty="0">
                    <a:solidFill>
                      <a:schemeClr val="bg1"/>
                    </a:solidFill>
                  </a:endParaRPr>
                </a:p>
              </p:txBody>
            </p:sp>
            <p:sp>
              <p:nvSpPr>
                <p:cNvPr id="48" name="Rounded Rectangle 47"/>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B</a:t>
                  </a:r>
                  <a:endParaRPr lang="en-US" sz="1400" b="1" dirty="0">
                    <a:solidFill>
                      <a:schemeClr val="bg1"/>
                    </a:solidFill>
                  </a:endParaRPr>
                </a:p>
              </p:txBody>
            </p:sp>
          </p:grpSp>
        </p:grpSp>
      </p:grpSp>
      <p:grpSp>
        <p:nvGrpSpPr>
          <p:cNvPr id="8" name="Group 41"/>
          <p:cNvGrpSpPr/>
          <p:nvPr/>
        </p:nvGrpSpPr>
        <p:grpSpPr>
          <a:xfrm>
            <a:off x="393865" y="4500601"/>
            <a:ext cx="2604437" cy="1132436"/>
            <a:chOff x="2015729" y="4177737"/>
            <a:chExt cx="1369856" cy="595628"/>
          </a:xfrm>
        </p:grpSpPr>
        <p:sp>
          <p:nvSpPr>
            <p:cNvPr id="61" name="Rounded Rectangle 60"/>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62" name="Rounded Rectangle 61"/>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9" name="Group 42"/>
          <p:cNvGrpSpPr/>
          <p:nvPr/>
        </p:nvGrpSpPr>
        <p:grpSpPr>
          <a:xfrm>
            <a:off x="3316689" y="4500601"/>
            <a:ext cx="2604437" cy="1132436"/>
            <a:chOff x="2015729" y="4177737"/>
            <a:chExt cx="1369856" cy="595628"/>
          </a:xfrm>
        </p:grpSpPr>
        <p:sp>
          <p:nvSpPr>
            <p:cNvPr id="59" name="Rounded Rectangle 58"/>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60" name="Rounded Rectangle 59"/>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10" name="Group 58"/>
          <p:cNvGrpSpPr/>
          <p:nvPr/>
        </p:nvGrpSpPr>
        <p:grpSpPr>
          <a:xfrm>
            <a:off x="6239514" y="4500601"/>
            <a:ext cx="2604437" cy="1132436"/>
            <a:chOff x="2015729" y="4177737"/>
            <a:chExt cx="1369856" cy="595628"/>
          </a:xfrm>
        </p:grpSpPr>
        <p:sp>
          <p:nvSpPr>
            <p:cNvPr id="57" name="Rounded Rectangle 56"/>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58" name="Rounded Rectangle 57"/>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11" name="Group 319"/>
          <p:cNvGrpSpPr/>
          <p:nvPr/>
        </p:nvGrpSpPr>
        <p:grpSpPr>
          <a:xfrm>
            <a:off x="6143679" y="3613020"/>
            <a:ext cx="1441550" cy="854252"/>
            <a:chOff x="4343400" y="1371600"/>
            <a:chExt cx="2057400" cy="1219200"/>
          </a:xfrm>
        </p:grpSpPr>
        <p:sp>
          <p:nvSpPr>
            <p:cNvPr id="64" name="Rounded Rectangle 63"/>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2" name="Group 315"/>
            <p:cNvGrpSpPr/>
            <p:nvPr/>
          </p:nvGrpSpPr>
          <p:grpSpPr>
            <a:xfrm>
              <a:off x="4457700" y="1474470"/>
              <a:ext cx="1828800" cy="1013460"/>
              <a:chOff x="4419600" y="1447800"/>
              <a:chExt cx="1828800" cy="1013460"/>
            </a:xfrm>
          </p:grpSpPr>
          <p:sp>
            <p:nvSpPr>
              <p:cNvPr id="66" name="Rounded Rectangle 65"/>
              <p:cNvSpPr/>
              <p:nvPr/>
            </p:nvSpPr>
            <p:spPr bwMode="auto">
              <a:xfrm>
                <a:off x="4419600" y="1447800"/>
                <a:ext cx="1828800" cy="556260"/>
              </a:xfrm>
              <a:prstGeom prst="roundRect">
                <a:avLst/>
              </a:prstGeom>
              <a:solidFill>
                <a:schemeClr val="accent2">
                  <a:lumMod val="50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A</a:t>
                </a:r>
                <a:endParaRPr lang="en-US" sz="1600" b="1" dirty="0">
                  <a:solidFill>
                    <a:schemeClr val="bg1"/>
                  </a:solidFill>
                </a:endParaRPr>
              </a:p>
            </p:txBody>
          </p:sp>
          <p:sp>
            <p:nvSpPr>
              <p:cNvPr id="67" name="Rounded Rectangle 66"/>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A</a:t>
                </a:r>
                <a:endParaRPr lang="en-US" sz="1400" b="1" dirty="0">
                  <a:solidFill>
                    <a:schemeClr val="bg1"/>
                  </a:solidFill>
                </a:endParaRPr>
              </a:p>
            </p:txBody>
          </p:sp>
        </p:grpSp>
      </p:grpSp>
      <p:grpSp>
        <p:nvGrpSpPr>
          <p:cNvPr id="13" name="Group 320"/>
          <p:cNvGrpSpPr/>
          <p:nvPr/>
        </p:nvGrpSpPr>
        <p:grpSpPr>
          <a:xfrm>
            <a:off x="7615263" y="3613019"/>
            <a:ext cx="1441550" cy="854252"/>
            <a:chOff x="4343400" y="1371599"/>
            <a:chExt cx="2057400" cy="1219200"/>
          </a:xfrm>
        </p:grpSpPr>
        <p:sp>
          <p:nvSpPr>
            <p:cNvPr id="69" name="Rounded Rectangle 68"/>
            <p:cNvSpPr/>
            <p:nvPr/>
          </p:nvSpPr>
          <p:spPr bwMode="auto">
            <a:xfrm>
              <a:off x="4343400" y="1371599"/>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4" name="Group 315"/>
            <p:cNvGrpSpPr/>
            <p:nvPr/>
          </p:nvGrpSpPr>
          <p:grpSpPr>
            <a:xfrm>
              <a:off x="4457700" y="1474470"/>
              <a:ext cx="1828800" cy="1013460"/>
              <a:chOff x="4419600" y="1447800"/>
              <a:chExt cx="1828800" cy="1013460"/>
            </a:xfrm>
          </p:grpSpPr>
          <p:sp>
            <p:nvSpPr>
              <p:cNvPr id="71" name="Rounded Rectangle 70"/>
              <p:cNvSpPr/>
              <p:nvPr/>
            </p:nvSpPr>
            <p:spPr bwMode="auto">
              <a:xfrm>
                <a:off x="4419600" y="1447800"/>
                <a:ext cx="1828800" cy="556260"/>
              </a:xfrm>
              <a:prstGeom prst="roundRect">
                <a:avLst/>
              </a:prstGeom>
              <a:solidFill>
                <a:schemeClr val="accent2">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C</a:t>
                </a:r>
                <a:endParaRPr lang="en-US" sz="1600" b="1" dirty="0">
                  <a:solidFill>
                    <a:schemeClr val="bg1"/>
                  </a:solidFill>
                </a:endParaRPr>
              </a:p>
            </p:txBody>
          </p:sp>
          <p:sp>
            <p:nvSpPr>
              <p:cNvPr id="72" name="Rounded Rectangle 71"/>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B</a:t>
                </a:r>
                <a:endParaRPr lang="en-US" sz="1400" b="1" dirty="0">
                  <a:solidFill>
                    <a:schemeClr val="bg1"/>
                  </a:solidFill>
                </a:endParaRPr>
              </a:p>
            </p:txBody>
          </p:sp>
        </p:grpSp>
      </p:grpSp>
      <p:grpSp>
        <p:nvGrpSpPr>
          <p:cNvPr id="15" name="Group 319"/>
          <p:cNvGrpSpPr/>
          <p:nvPr/>
        </p:nvGrpSpPr>
        <p:grpSpPr>
          <a:xfrm>
            <a:off x="347607" y="3603495"/>
            <a:ext cx="2671818" cy="854252"/>
            <a:chOff x="4343400" y="1371600"/>
            <a:chExt cx="2057400" cy="1219200"/>
          </a:xfrm>
        </p:grpSpPr>
        <p:sp>
          <p:nvSpPr>
            <p:cNvPr id="75" name="Rounded Rectangle 74"/>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6" name="Group 315"/>
            <p:cNvGrpSpPr/>
            <p:nvPr/>
          </p:nvGrpSpPr>
          <p:grpSpPr>
            <a:xfrm>
              <a:off x="4457700" y="1474470"/>
              <a:ext cx="1828800" cy="1013460"/>
              <a:chOff x="4419600" y="1447800"/>
              <a:chExt cx="1828800" cy="1013460"/>
            </a:xfrm>
          </p:grpSpPr>
          <p:sp>
            <p:nvSpPr>
              <p:cNvPr id="77" name="Rounded Rectangle 76"/>
              <p:cNvSpPr/>
              <p:nvPr/>
            </p:nvSpPr>
            <p:spPr bwMode="auto">
              <a:xfrm>
                <a:off x="4419600" y="1447800"/>
                <a:ext cx="1828800" cy="556260"/>
              </a:xfrm>
              <a:prstGeom prst="roundRect">
                <a:avLst/>
              </a:prstGeom>
              <a:solidFill>
                <a:schemeClr val="accent2">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C</a:t>
                </a:r>
                <a:endParaRPr lang="en-US" sz="1600" b="1" dirty="0">
                  <a:solidFill>
                    <a:schemeClr val="bg1"/>
                  </a:solidFill>
                </a:endParaRPr>
              </a:p>
            </p:txBody>
          </p:sp>
          <p:sp>
            <p:nvSpPr>
              <p:cNvPr id="78" name="Rounded Rectangle 77"/>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OS A</a:t>
                </a:r>
                <a:endParaRPr lang="en-US" sz="1400" b="1" dirty="0">
                  <a:solidFill>
                    <a:schemeClr val="bg1"/>
                  </a:solidFill>
                </a:endParaRPr>
              </a:p>
            </p:txBody>
          </p:sp>
        </p:grpSp>
      </p:grpSp>
      <p:sp>
        <p:nvSpPr>
          <p:cNvPr id="37" name="Text Placeholder 39"/>
          <p:cNvSpPr txBox="1">
            <a:spLocks/>
          </p:cNvSpPr>
          <p:nvPr/>
        </p:nvSpPr>
        <p:spPr>
          <a:xfrm>
            <a:off x="323850" y="949695"/>
            <a:ext cx="8385048" cy="2048425"/>
          </a:xfrm>
          <a:prstGeom prst="rect">
            <a:avLst/>
          </a:prstGeom>
        </p:spPr>
        <p:txBody>
          <a:bodyPr/>
          <a:lstStyle/>
          <a:p>
            <a:pPr marL="457200" marR="0" lvl="0" indent="-457200" algn="l" defTabSz="914400" rtl="0" eaLnBrk="0" fontAlgn="base" latinLnBrk="0" hangingPunct="0">
              <a:lnSpc>
                <a:spcPct val="120000"/>
              </a:lnSpc>
              <a:spcBef>
                <a:spcPts val="1000"/>
              </a:spcBef>
              <a:spcAft>
                <a:spcPct val="0"/>
              </a:spcAft>
              <a:buClr>
                <a:schemeClr val="accent1">
                  <a:lumMod val="50000"/>
                </a:schemeClr>
              </a:buClr>
              <a:buSzPct val="115000"/>
              <a:tabLst/>
              <a:defRPr/>
            </a:pPr>
            <a:r>
              <a:rPr kumimoji="0" lang="en-US" b="1" i="0" u="none" strike="noStrike" kern="0" cap="none" spc="0" normalizeH="0" baseline="0" noProof="0" dirty="0" smtClean="0">
                <a:ln>
                  <a:noFill/>
                </a:ln>
                <a:solidFill>
                  <a:schemeClr val="accent3"/>
                </a:solidFill>
                <a:effectLst/>
                <a:uLnTx/>
                <a:uFillTx/>
                <a:latin typeface="+mn-lt"/>
                <a:ea typeface="+mn-ea"/>
                <a:cs typeface="+mn-cs"/>
              </a:rPr>
              <a:t>Define policies</a:t>
            </a:r>
            <a:r>
              <a:rPr kumimoji="0" lang="en-US" b="1" i="0" u="none" strike="noStrike" kern="0" cap="none" spc="0" normalizeH="0" noProof="0" dirty="0" smtClean="0">
                <a:ln>
                  <a:noFill/>
                </a:ln>
                <a:solidFill>
                  <a:schemeClr val="accent3"/>
                </a:solidFill>
                <a:effectLst/>
                <a:uLnTx/>
                <a:uFillTx/>
                <a:latin typeface="+mn-lt"/>
                <a:ea typeface="+mn-ea"/>
                <a:cs typeface="+mn-cs"/>
              </a:rPr>
              <a:t> to manage resource sharing between groups</a:t>
            </a:r>
            <a:endParaRPr kumimoji="0" lang="en-US" b="1" i="0" u="none" strike="noStrike" kern="0" cap="none" spc="0" normalizeH="0" baseline="0" noProof="0" dirty="0" smtClean="0">
              <a:ln>
                <a:noFill/>
              </a:ln>
              <a:solidFill>
                <a:schemeClr val="accent3"/>
              </a:solidFill>
              <a:effectLst/>
              <a:uLnTx/>
              <a:uFillTx/>
              <a:latin typeface="+mn-lt"/>
              <a:ea typeface="+mn-ea"/>
              <a:cs typeface="+mn-cs"/>
            </a:endParaRPr>
          </a:p>
        </p:txBody>
      </p:sp>
      <p:grpSp>
        <p:nvGrpSpPr>
          <p:cNvPr id="17" name="Group 54"/>
          <p:cNvGrpSpPr/>
          <p:nvPr/>
        </p:nvGrpSpPr>
        <p:grpSpPr>
          <a:xfrm>
            <a:off x="3143195" y="3589207"/>
            <a:ext cx="2917992" cy="854253"/>
            <a:chOff x="3128907" y="3603494"/>
            <a:chExt cx="2917992" cy="854253"/>
          </a:xfrm>
        </p:grpSpPr>
        <p:grpSp>
          <p:nvGrpSpPr>
            <p:cNvPr id="18" name="Group 319"/>
            <p:cNvGrpSpPr/>
            <p:nvPr/>
          </p:nvGrpSpPr>
          <p:grpSpPr>
            <a:xfrm>
              <a:off x="3128907" y="3603495"/>
              <a:ext cx="1441550" cy="854252"/>
              <a:chOff x="4343400" y="1371600"/>
              <a:chExt cx="2057400" cy="1219200"/>
            </a:xfrm>
          </p:grpSpPr>
          <p:sp>
            <p:nvSpPr>
              <p:cNvPr id="40" name="Rounded Rectangle 39"/>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9" name="Group 315"/>
              <p:cNvGrpSpPr/>
              <p:nvPr/>
            </p:nvGrpSpPr>
            <p:grpSpPr>
              <a:xfrm>
                <a:off x="4457700" y="1474470"/>
                <a:ext cx="1828800" cy="1013460"/>
                <a:chOff x="4419600" y="1447800"/>
                <a:chExt cx="1828800" cy="1013460"/>
              </a:xfrm>
            </p:grpSpPr>
            <p:sp>
              <p:nvSpPr>
                <p:cNvPr id="42" name="Rounded Rectangle 41"/>
                <p:cNvSpPr/>
                <p:nvPr/>
              </p:nvSpPr>
              <p:spPr bwMode="auto">
                <a:xfrm>
                  <a:off x="4419600" y="1447800"/>
                  <a:ext cx="1828800" cy="556260"/>
                </a:xfrm>
                <a:prstGeom prst="roundRect">
                  <a:avLst/>
                </a:prstGeom>
                <a:solidFill>
                  <a:schemeClr val="accent2">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A</a:t>
                  </a:r>
                  <a:endParaRPr lang="en-US" sz="1600" b="1" dirty="0">
                    <a:solidFill>
                      <a:schemeClr val="bg1"/>
                    </a:solidFill>
                  </a:endParaRPr>
                </a:p>
              </p:txBody>
            </p:sp>
            <p:sp>
              <p:nvSpPr>
                <p:cNvPr id="43" name="Rounded Rectangle 42"/>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buClr>
                      <a:srgbClr val="000000"/>
                    </a:buClr>
                    <a:defRPr/>
                  </a:pPr>
                  <a:r>
                    <a:rPr lang="en-US" sz="1200" b="1" dirty="0" smtClean="0">
                      <a:solidFill>
                        <a:schemeClr val="bg1"/>
                      </a:solidFill>
                    </a:rPr>
                    <a:t>OS A</a:t>
                  </a:r>
                  <a:endParaRPr lang="en-US" sz="1200" b="1" dirty="0">
                    <a:solidFill>
                      <a:schemeClr val="bg1"/>
                    </a:solidFill>
                  </a:endParaRPr>
                </a:p>
              </p:txBody>
            </p:sp>
          </p:grpSp>
        </p:grpSp>
        <p:grpSp>
          <p:nvGrpSpPr>
            <p:cNvPr id="20" name="Group 320"/>
            <p:cNvGrpSpPr/>
            <p:nvPr/>
          </p:nvGrpSpPr>
          <p:grpSpPr>
            <a:xfrm>
              <a:off x="4605349" y="3603494"/>
              <a:ext cx="1441550" cy="854252"/>
              <a:chOff x="4343400" y="1371599"/>
              <a:chExt cx="2057400" cy="1219200"/>
            </a:xfrm>
          </p:grpSpPr>
          <p:sp>
            <p:nvSpPr>
              <p:cNvPr id="46" name="Rounded Rectangle 45"/>
              <p:cNvSpPr/>
              <p:nvPr/>
            </p:nvSpPr>
            <p:spPr bwMode="auto">
              <a:xfrm>
                <a:off x="4343400" y="1371599"/>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21" name="Group 315"/>
              <p:cNvGrpSpPr/>
              <p:nvPr/>
            </p:nvGrpSpPr>
            <p:grpSpPr>
              <a:xfrm>
                <a:off x="4457700" y="1474470"/>
                <a:ext cx="1828800" cy="1013460"/>
                <a:chOff x="4419600" y="1447800"/>
                <a:chExt cx="1828800" cy="1013460"/>
              </a:xfrm>
            </p:grpSpPr>
            <p:sp>
              <p:nvSpPr>
                <p:cNvPr id="53" name="Rounded Rectangle 52"/>
                <p:cNvSpPr/>
                <p:nvPr/>
              </p:nvSpPr>
              <p:spPr bwMode="auto">
                <a:xfrm>
                  <a:off x="4419600" y="1447800"/>
                  <a:ext cx="1828800" cy="556259"/>
                </a:xfrm>
                <a:prstGeom prst="roundRect">
                  <a:avLst/>
                </a:prstGeom>
                <a:solidFill>
                  <a:schemeClr val="accent2">
                    <a:lumMod val="50000"/>
                  </a:schemeClr>
                </a:solidFill>
                <a:ln w="12700">
                  <a:solidFill>
                    <a:schemeClr val="accent3">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B</a:t>
                  </a:r>
                  <a:endParaRPr lang="en-US" sz="1600" b="1" dirty="0">
                    <a:solidFill>
                      <a:schemeClr val="bg1"/>
                    </a:solidFill>
                  </a:endParaRPr>
                </a:p>
              </p:txBody>
            </p:sp>
            <p:sp>
              <p:nvSpPr>
                <p:cNvPr id="54" name="Rounded Rectangle 53"/>
                <p:cNvSpPr/>
                <p:nvPr/>
              </p:nvSpPr>
              <p:spPr bwMode="auto">
                <a:xfrm>
                  <a:off x="4419600" y="2057400"/>
                  <a:ext cx="1828800" cy="403860"/>
                </a:xfrm>
                <a:prstGeom prst="roundRect">
                  <a:avLst/>
                </a:prstGeom>
                <a:solidFill>
                  <a:schemeClr val="accent1">
                    <a:lumMod val="50000"/>
                  </a:schemeClr>
                </a:solidFill>
                <a:ln w="12700">
                  <a:no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200" b="1" dirty="0" smtClean="0">
                      <a:solidFill>
                        <a:schemeClr val="bg1"/>
                      </a:solidFill>
                    </a:rPr>
                    <a:t>OS B</a:t>
                  </a:r>
                  <a:endParaRPr lang="en-US" sz="1200" b="1" dirty="0">
                    <a:solidFill>
                      <a:schemeClr val="bg1"/>
                    </a:solidFill>
                  </a:endParaRPr>
                </a:p>
              </p:txBody>
            </p:sp>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1000"/>
                                  </p:stCondLst>
                                  <p:childTnLst>
                                    <p:set>
                                      <p:cBhvr>
                                        <p:cTn id="6" dur="1" fill="hold">
                                          <p:stCondLst>
                                            <p:cond delay="0"/>
                                          </p:stCondLst>
                                        </p:cTn>
                                        <p:tgtEl>
                                          <p:spTgt spid="17"/>
                                        </p:tgtEl>
                                        <p:attrNameLst>
                                          <p:attrName>style.visibility</p:attrName>
                                        </p:attrNameLst>
                                      </p:cBhvr>
                                      <p:to>
                                        <p:strVal val="hidden"/>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xit" presetSubtype="0" fill="hold" nodeType="afterEffect">
                                  <p:stCondLst>
                                    <p:cond delay="100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1000"/>
                                  </p:stCondLst>
                                  <p:childTnLst>
                                    <p:set>
                                      <p:cBhvr>
                                        <p:cTn id="18" dur="1" fill="hold">
                                          <p:stCondLst>
                                            <p:cond delay="0"/>
                                          </p:stCondLst>
                                        </p:cTn>
                                        <p:tgtEl>
                                          <p:spTgt spid="17"/>
                                        </p:tgtEl>
                                        <p:attrNameLst>
                                          <p:attrName>style.visibility</p:attrName>
                                        </p:attrNameLst>
                                      </p:cBhvr>
                                      <p:to>
                                        <p:strVal val="hidden"/>
                                      </p:to>
                                    </p:se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3000"/>
                            </p:stCondLst>
                            <p:childTnLst>
                              <p:par>
                                <p:cTn id="23" presetID="1" presetClass="exit" presetSubtype="0" fill="hold" nodeType="afterEffect">
                                  <p:stCondLst>
                                    <p:cond delay="1000"/>
                                  </p:stCondLst>
                                  <p:childTnLst>
                                    <p:set>
                                      <p:cBhvr>
                                        <p:cTn id="24" dur="1" fill="hold">
                                          <p:stCondLst>
                                            <p:cond delay="0"/>
                                          </p:stCondLst>
                                        </p:cTn>
                                        <p:tgtEl>
                                          <p:spTgt spid="2"/>
                                        </p:tgtEl>
                                        <p:attrNameLst>
                                          <p:attrName>style.visibility</p:attrName>
                                        </p:attrNameLst>
                                      </p:cBhvr>
                                      <p:to>
                                        <p:strVal val="hidden"/>
                                      </p:to>
                                    </p:set>
                                  </p:childTnLst>
                                </p:cTn>
                              </p:par>
                            </p:childTnLst>
                          </p:cTn>
                        </p:par>
                        <p:par>
                          <p:cTn id="25" fill="hold">
                            <p:stCondLst>
                              <p:cond delay="400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xit" presetSubtype="0" fill="hold" nodeType="afterEffect">
                                  <p:stCondLst>
                                    <p:cond delay="1000"/>
                                  </p:stCondLst>
                                  <p:childTnLst>
                                    <p:set>
                                      <p:cBhvr>
                                        <p:cTn id="30" dur="1" fill="hold">
                                          <p:stCondLst>
                                            <p:cond delay="0"/>
                                          </p:stCondLst>
                                        </p:cTn>
                                        <p:tgtEl>
                                          <p:spTgt spid="17"/>
                                        </p:tgtEl>
                                        <p:attrNameLst>
                                          <p:attrName>style.visibility</p:attrName>
                                        </p:attrNameLst>
                                      </p:cBhvr>
                                      <p:to>
                                        <p:strVal val="hidden"/>
                                      </p:to>
                                    </p:set>
                                  </p:childTnLst>
                                </p:cTn>
                              </p:par>
                            </p:childTnLst>
                          </p:cTn>
                        </p:par>
                        <p:par>
                          <p:cTn id="31" fill="hold">
                            <p:stCondLst>
                              <p:cond delay="5000"/>
                            </p:stCondLst>
                            <p:childTnLst>
                              <p:par>
                                <p:cTn id="32" presetID="1"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Protect Applications from Hardware Failures</a:t>
            </a:r>
            <a:endParaRPr lang="en-US" dirty="0"/>
          </a:p>
        </p:txBody>
      </p:sp>
      <p:grpSp>
        <p:nvGrpSpPr>
          <p:cNvPr id="2" name="Group 61"/>
          <p:cNvGrpSpPr/>
          <p:nvPr/>
        </p:nvGrpSpPr>
        <p:grpSpPr>
          <a:xfrm>
            <a:off x="665337" y="4043385"/>
            <a:ext cx="8178614" cy="1132436"/>
            <a:chOff x="665337" y="2528857"/>
            <a:chExt cx="8178614" cy="1132436"/>
          </a:xfrm>
        </p:grpSpPr>
        <p:grpSp>
          <p:nvGrpSpPr>
            <p:cNvPr id="3" name="Group 41"/>
            <p:cNvGrpSpPr/>
            <p:nvPr/>
          </p:nvGrpSpPr>
          <p:grpSpPr>
            <a:xfrm>
              <a:off x="665337" y="2528857"/>
              <a:ext cx="2604437" cy="1132436"/>
              <a:chOff x="2015729" y="4177737"/>
              <a:chExt cx="1369856" cy="595628"/>
            </a:xfrm>
          </p:grpSpPr>
          <p:sp>
            <p:nvSpPr>
              <p:cNvPr id="82" name="Rounded Rectangle 81"/>
              <p:cNvSpPr/>
              <p:nvPr/>
            </p:nvSpPr>
            <p:spPr bwMode="auto">
              <a:xfrm>
                <a:off x="2015729" y="4177737"/>
                <a:ext cx="1369856" cy="268898"/>
              </a:xfrm>
              <a:prstGeom prst="roundRect">
                <a:avLst/>
              </a:prstGeom>
              <a:solidFill>
                <a:schemeClr val="accent4">
                  <a:lumMod val="75000"/>
                </a:schemeClr>
              </a:solidFill>
              <a:ln w="12700">
                <a:solidFill>
                  <a:schemeClr val="accent5">
                    <a:lumMod val="7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83" name="Rounded Rectangle 82"/>
              <p:cNvSpPr/>
              <p:nvPr/>
            </p:nvSpPr>
            <p:spPr bwMode="auto">
              <a:xfrm>
                <a:off x="2015729" y="4481274"/>
                <a:ext cx="1369856" cy="292091"/>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5" name="Group 42"/>
            <p:cNvGrpSpPr/>
            <p:nvPr/>
          </p:nvGrpSpPr>
          <p:grpSpPr>
            <a:xfrm>
              <a:off x="3452426" y="2528857"/>
              <a:ext cx="2604437" cy="1132436"/>
              <a:chOff x="2015729" y="4177737"/>
              <a:chExt cx="1369856" cy="595628"/>
            </a:xfrm>
          </p:grpSpPr>
          <p:sp>
            <p:nvSpPr>
              <p:cNvPr id="80" name="Rounded Rectangle 79"/>
              <p:cNvSpPr/>
              <p:nvPr/>
            </p:nvSpPr>
            <p:spPr bwMode="auto">
              <a:xfrm>
                <a:off x="2015729" y="4177737"/>
                <a:ext cx="1369856" cy="268898"/>
              </a:xfrm>
              <a:prstGeom prst="roundRect">
                <a:avLst/>
              </a:prstGeom>
              <a:solidFill>
                <a:schemeClr val="accent4">
                  <a:lumMod val="75000"/>
                </a:schemeClr>
              </a:solidFill>
              <a:ln w="12700">
                <a:solidFill>
                  <a:schemeClr val="accent5">
                    <a:lumMod val="7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81" name="Rounded Rectangle 80"/>
              <p:cNvSpPr/>
              <p:nvPr/>
            </p:nvSpPr>
            <p:spPr bwMode="auto">
              <a:xfrm>
                <a:off x="2015729" y="4481274"/>
                <a:ext cx="1369856" cy="292091"/>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6" name="Group 58"/>
            <p:cNvGrpSpPr/>
            <p:nvPr/>
          </p:nvGrpSpPr>
          <p:grpSpPr>
            <a:xfrm>
              <a:off x="6239514" y="2528857"/>
              <a:ext cx="2604437" cy="1132436"/>
              <a:chOff x="2015729" y="4177737"/>
              <a:chExt cx="1369856" cy="595628"/>
            </a:xfrm>
          </p:grpSpPr>
          <p:sp>
            <p:nvSpPr>
              <p:cNvPr id="78" name="Rounded Rectangle 77"/>
              <p:cNvSpPr/>
              <p:nvPr/>
            </p:nvSpPr>
            <p:spPr bwMode="auto">
              <a:xfrm>
                <a:off x="2015729" y="4177737"/>
                <a:ext cx="1369856" cy="268898"/>
              </a:xfrm>
              <a:prstGeom prst="roundRect">
                <a:avLst/>
              </a:prstGeom>
              <a:solidFill>
                <a:schemeClr val="accent4">
                  <a:lumMod val="75000"/>
                </a:schemeClr>
              </a:solidFill>
              <a:ln w="12700">
                <a:solidFill>
                  <a:schemeClr val="accent5">
                    <a:lumMod val="7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79" name="Rounded Rectangle 78"/>
              <p:cNvSpPr/>
              <p:nvPr/>
            </p:nvSpPr>
            <p:spPr bwMode="auto">
              <a:xfrm>
                <a:off x="2015729" y="4481274"/>
                <a:ext cx="1369856" cy="292091"/>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sp>
        <p:nvSpPr>
          <p:cNvPr id="96" name="TextBox 95"/>
          <p:cNvSpPr txBox="1"/>
          <p:nvPr/>
        </p:nvSpPr>
        <p:spPr>
          <a:xfrm>
            <a:off x="314325" y="1571608"/>
            <a:ext cx="7915275" cy="461665"/>
          </a:xfrm>
          <a:prstGeom prst="rect">
            <a:avLst/>
          </a:prstGeom>
          <a:noFill/>
        </p:spPr>
        <p:txBody>
          <a:bodyPr wrap="square" rtlCol="0">
            <a:spAutoFit/>
          </a:bodyPr>
          <a:lstStyle/>
          <a:p>
            <a:pPr algn="l"/>
            <a:r>
              <a:rPr lang="en-US" b="1" dirty="0" smtClean="0">
                <a:solidFill>
                  <a:srgbClr val="002060"/>
                </a:solidFill>
                <a:latin typeface="+mn-lt"/>
                <a:ea typeface="+mn-ea"/>
              </a:rPr>
              <a:t>Reactive Fault Tolerance</a:t>
            </a:r>
            <a:r>
              <a:rPr lang="en-US" dirty="0" smtClean="0">
                <a:solidFill>
                  <a:srgbClr val="002060"/>
                </a:solidFill>
                <a:latin typeface="+mn-lt"/>
                <a:ea typeface="+mn-ea"/>
              </a:rPr>
              <a:t>: “Fail and Recover”</a:t>
            </a:r>
          </a:p>
        </p:txBody>
      </p:sp>
      <p:pic>
        <p:nvPicPr>
          <p:cNvPr id="98" name="Picture 97" descr="ICON_Storage_1up_Q308.png"/>
          <p:cNvPicPr>
            <a:picLocks noChangeAspect="1"/>
          </p:cNvPicPr>
          <p:nvPr/>
        </p:nvPicPr>
        <p:blipFill>
          <a:blip r:embed="rId2" cstate="print"/>
          <a:srcRect/>
          <a:stretch>
            <a:fillRect/>
          </a:stretch>
        </p:blipFill>
        <p:spPr bwMode="auto">
          <a:xfrm>
            <a:off x="2381251" y="5276850"/>
            <a:ext cx="781050" cy="954088"/>
          </a:xfrm>
          <a:prstGeom prst="rect">
            <a:avLst/>
          </a:prstGeom>
          <a:noFill/>
          <a:ln w="9525">
            <a:noFill/>
            <a:miter lim="800000"/>
            <a:headEnd/>
            <a:tailEnd/>
          </a:ln>
        </p:spPr>
      </p:pic>
      <p:sp>
        <p:nvSpPr>
          <p:cNvPr id="99" name="Right Arrow 98"/>
          <p:cNvSpPr/>
          <p:nvPr/>
        </p:nvSpPr>
        <p:spPr bwMode="auto">
          <a:xfrm rot="3777088">
            <a:off x="1431200" y="4499445"/>
            <a:ext cx="1775424" cy="322422"/>
          </a:xfrm>
          <a:prstGeom prst="rightArrow">
            <a:avLst/>
          </a:prstGeom>
          <a:solidFill>
            <a:schemeClr val="accent1">
              <a:lumMod val="75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7" name="Group 319"/>
          <p:cNvGrpSpPr/>
          <p:nvPr/>
        </p:nvGrpSpPr>
        <p:grpSpPr>
          <a:xfrm>
            <a:off x="1276419" y="3129610"/>
            <a:ext cx="1441550" cy="854252"/>
            <a:chOff x="4343400" y="1371600"/>
            <a:chExt cx="2057400" cy="1219200"/>
          </a:xfrm>
        </p:grpSpPr>
        <p:sp>
          <p:nvSpPr>
            <p:cNvPr id="70" name="Rounded Rectangle 69"/>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8" name="Group 315"/>
            <p:cNvGrpSpPr/>
            <p:nvPr/>
          </p:nvGrpSpPr>
          <p:grpSpPr>
            <a:xfrm>
              <a:off x="4457700" y="1474470"/>
              <a:ext cx="1828800" cy="1013460"/>
              <a:chOff x="4419600" y="1447800"/>
              <a:chExt cx="1828800" cy="1013460"/>
            </a:xfrm>
          </p:grpSpPr>
          <p:sp>
            <p:nvSpPr>
              <p:cNvPr id="72" name="Rounded Rectangle 71"/>
              <p:cNvSpPr/>
              <p:nvPr/>
            </p:nvSpPr>
            <p:spPr bwMode="auto">
              <a:xfrm>
                <a:off x="4419600" y="1447800"/>
                <a:ext cx="1828800" cy="556260"/>
              </a:xfrm>
              <a:prstGeom prst="roundRect">
                <a:avLst/>
              </a:prstGeom>
              <a:solidFill>
                <a:schemeClr val="accent2">
                  <a:lumMod val="50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A</a:t>
                </a:r>
                <a:endParaRPr lang="en-US" sz="1600" b="1" dirty="0">
                  <a:solidFill>
                    <a:schemeClr val="bg1"/>
                  </a:solidFill>
                </a:endParaRPr>
              </a:p>
            </p:txBody>
          </p:sp>
          <p:sp>
            <p:nvSpPr>
              <p:cNvPr id="73" name="Rounded Rectangle 72"/>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200" b="1" dirty="0" smtClean="0">
                    <a:solidFill>
                      <a:schemeClr val="bg1"/>
                    </a:solidFill>
                  </a:rPr>
                  <a:t>OS</a:t>
                </a:r>
                <a:endParaRPr lang="en-US" sz="1200" b="1" dirty="0">
                  <a:solidFill>
                    <a:schemeClr val="bg1"/>
                  </a:solidFill>
                </a:endParaRPr>
              </a:p>
            </p:txBody>
          </p:sp>
        </p:grpSp>
      </p:grpSp>
      <p:sp>
        <p:nvSpPr>
          <p:cNvPr id="21" name="Multiply 20"/>
          <p:cNvSpPr/>
          <p:nvPr/>
        </p:nvSpPr>
        <p:spPr bwMode="auto">
          <a:xfrm>
            <a:off x="800100" y="3686150"/>
            <a:ext cx="2386013" cy="1857375"/>
          </a:xfrm>
          <a:prstGeom prst="mathMultiply">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9" name="Group 319"/>
          <p:cNvGrpSpPr/>
          <p:nvPr/>
        </p:nvGrpSpPr>
        <p:grpSpPr>
          <a:xfrm>
            <a:off x="3993549" y="3159349"/>
            <a:ext cx="1441550" cy="854252"/>
            <a:chOff x="4343400" y="1371600"/>
            <a:chExt cx="2057400" cy="1219200"/>
          </a:xfrm>
        </p:grpSpPr>
        <p:sp>
          <p:nvSpPr>
            <p:cNvPr id="23" name="Rounded Rectangle 22"/>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0" name="Group 315"/>
            <p:cNvGrpSpPr/>
            <p:nvPr/>
          </p:nvGrpSpPr>
          <p:grpSpPr>
            <a:xfrm>
              <a:off x="4457700" y="1474470"/>
              <a:ext cx="1828800" cy="1013460"/>
              <a:chOff x="4419600" y="1447800"/>
              <a:chExt cx="1828800" cy="1013460"/>
            </a:xfrm>
          </p:grpSpPr>
          <p:sp>
            <p:nvSpPr>
              <p:cNvPr id="25" name="Rounded Rectangle 24"/>
              <p:cNvSpPr/>
              <p:nvPr/>
            </p:nvSpPr>
            <p:spPr bwMode="auto">
              <a:xfrm>
                <a:off x="4419600" y="1447800"/>
                <a:ext cx="1828800" cy="556260"/>
              </a:xfrm>
              <a:prstGeom prst="roundRect">
                <a:avLst/>
              </a:prstGeom>
              <a:solidFill>
                <a:schemeClr val="accent2">
                  <a:lumMod val="50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App A</a:t>
                </a:r>
                <a:endParaRPr lang="en-US" sz="1600" b="1" dirty="0">
                  <a:solidFill>
                    <a:schemeClr val="bg1"/>
                  </a:solidFill>
                </a:endParaRPr>
              </a:p>
            </p:txBody>
          </p:sp>
          <p:sp>
            <p:nvSpPr>
              <p:cNvPr id="26" name="Rounded Rectangle 25"/>
              <p:cNvSpPr/>
              <p:nvPr/>
            </p:nvSpPr>
            <p:spPr bwMode="auto">
              <a:xfrm>
                <a:off x="4419600" y="2057400"/>
                <a:ext cx="1828800" cy="403860"/>
              </a:xfrm>
              <a:prstGeom prst="roundRect">
                <a:avLst/>
              </a:prstGeom>
              <a:solidFill>
                <a:schemeClr val="accent1">
                  <a:lumMod val="50000"/>
                </a:schemeClr>
              </a:soli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200" b="1" dirty="0" smtClean="0">
                    <a:solidFill>
                      <a:schemeClr val="bg1"/>
                    </a:solidFill>
                  </a:rPr>
                  <a:t>OS</a:t>
                </a:r>
                <a:endParaRPr lang="en-US" sz="1200" b="1" dirty="0">
                  <a:solidFill>
                    <a:schemeClr val="bg1"/>
                  </a:solidFill>
                </a:endParaRPr>
              </a:p>
            </p:txBody>
          </p:sp>
        </p:grpSp>
      </p:grpSp>
      <p:sp>
        <p:nvSpPr>
          <p:cNvPr id="27" name="Right Arrow 26"/>
          <p:cNvSpPr/>
          <p:nvPr/>
        </p:nvSpPr>
        <p:spPr bwMode="auto">
          <a:xfrm rot="18610841">
            <a:off x="2401422" y="4526013"/>
            <a:ext cx="1978655" cy="396080"/>
          </a:xfrm>
          <a:prstGeom prst="rightArrow">
            <a:avLst/>
          </a:prstGeom>
          <a:solidFill>
            <a:schemeClr val="accent1">
              <a:lumMod val="75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9"/>
                                        </p:tgtEl>
                                        <p:attrNameLst>
                                          <p:attrName>style.visibility</p:attrName>
                                        </p:attrNameLst>
                                      </p:cBhvr>
                                      <p:to>
                                        <p:strVal val="hidden"/>
                                      </p:to>
                                    </p:set>
                                  </p:childTnLst>
                                </p:cTn>
                              </p:par>
                            </p:childTnLst>
                          </p:cTn>
                        </p:par>
                        <p:par>
                          <p:cTn id="13" fill="hold">
                            <p:stCondLst>
                              <p:cond delay="0"/>
                            </p:stCondLst>
                            <p:childTnLst>
                              <p:par>
                                <p:cTn id="14" presetID="1" presetClass="exit" presetSubtype="0" fill="hold" nodeType="afterEffect">
                                  <p:stCondLst>
                                    <p:cond delay="50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21"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Protect Applications from Hardware Failures</a:t>
            </a:r>
            <a:endParaRPr lang="en-US" dirty="0"/>
          </a:p>
        </p:txBody>
      </p:sp>
      <p:grpSp>
        <p:nvGrpSpPr>
          <p:cNvPr id="2" name="Group 61"/>
          <p:cNvGrpSpPr/>
          <p:nvPr/>
        </p:nvGrpSpPr>
        <p:grpSpPr>
          <a:xfrm>
            <a:off x="665337" y="4043385"/>
            <a:ext cx="8178614" cy="1132436"/>
            <a:chOff x="665337" y="2528857"/>
            <a:chExt cx="8178614" cy="1132436"/>
          </a:xfrm>
        </p:grpSpPr>
        <p:grpSp>
          <p:nvGrpSpPr>
            <p:cNvPr id="3" name="Group 41"/>
            <p:cNvGrpSpPr/>
            <p:nvPr/>
          </p:nvGrpSpPr>
          <p:grpSpPr>
            <a:xfrm>
              <a:off x="665337" y="2528857"/>
              <a:ext cx="2604437" cy="1132436"/>
              <a:chOff x="2015729" y="4177737"/>
              <a:chExt cx="1369856" cy="595628"/>
            </a:xfrm>
          </p:grpSpPr>
          <p:sp>
            <p:nvSpPr>
              <p:cNvPr id="82" name="Rounded Rectangle 81"/>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83" name="Rounded Rectangle 82"/>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5" name="Group 42"/>
            <p:cNvGrpSpPr/>
            <p:nvPr/>
          </p:nvGrpSpPr>
          <p:grpSpPr>
            <a:xfrm>
              <a:off x="3452426" y="2528857"/>
              <a:ext cx="2604437" cy="1132436"/>
              <a:chOff x="2015729" y="4177737"/>
              <a:chExt cx="1369856" cy="595628"/>
            </a:xfrm>
          </p:grpSpPr>
          <p:sp>
            <p:nvSpPr>
              <p:cNvPr id="80" name="Rounded Rectangle 79"/>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81" name="Rounded Rectangle 80"/>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nvGrpSpPr>
            <p:cNvPr id="6" name="Group 58"/>
            <p:cNvGrpSpPr/>
            <p:nvPr/>
          </p:nvGrpSpPr>
          <p:grpSpPr>
            <a:xfrm>
              <a:off x="6239514" y="2528857"/>
              <a:ext cx="2604437" cy="1132436"/>
              <a:chOff x="2015729" y="4177737"/>
              <a:chExt cx="1369856" cy="595628"/>
            </a:xfrm>
          </p:grpSpPr>
          <p:sp>
            <p:nvSpPr>
              <p:cNvPr id="78" name="Rounded Rectangle 77"/>
              <p:cNvSpPr/>
              <p:nvPr/>
            </p:nvSpPr>
            <p:spPr bwMode="auto">
              <a:xfrm>
                <a:off x="2015729" y="4177737"/>
                <a:ext cx="1369856" cy="268898"/>
              </a:xfrm>
              <a:prstGeom prst="roundRect">
                <a:avLst/>
              </a:prstGeom>
              <a:solidFill>
                <a:schemeClr val="accent4">
                  <a:lumMod val="75000"/>
                </a:schemeClr>
              </a:soli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dirty="0" smtClean="0">
                    <a:solidFill>
                      <a:schemeClr val="bg1"/>
                    </a:solidFill>
                  </a:rPr>
                  <a:t>virtualization layer</a:t>
                </a:r>
                <a:endParaRPr lang="en-US" sz="1600" dirty="0">
                  <a:solidFill>
                    <a:schemeClr val="bg1"/>
                  </a:solidFill>
                </a:endParaRPr>
              </a:p>
            </p:txBody>
          </p:sp>
          <p:sp>
            <p:nvSpPr>
              <p:cNvPr id="79" name="Rounded Rectangle 78"/>
              <p:cNvSpPr/>
              <p:nvPr/>
            </p:nvSpPr>
            <p:spPr bwMode="auto">
              <a:xfrm>
                <a:off x="2015729" y="4481274"/>
                <a:ext cx="1369856" cy="292091"/>
              </a:xfrm>
              <a:prstGeom prst="roundRect">
                <a:avLst/>
              </a:prstGeom>
              <a:gradFill>
                <a:gsLst>
                  <a:gs pos="100000">
                    <a:srgbClr val="525252"/>
                  </a:gs>
                  <a:gs pos="0">
                    <a:srgbClr val="262626"/>
                  </a:gs>
                </a:gsLst>
              </a:gradFill>
              <a:ln w="12700" cmpd="sng">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600" dirty="0" smtClean="0">
                    <a:solidFill>
                      <a:srgbClr val="FFFFFF"/>
                    </a:solidFill>
                  </a:rPr>
                  <a:t>hardware</a:t>
                </a:r>
                <a:endParaRPr lang="en-US" sz="1600" dirty="0">
                  <a:solidFill>
                    <a:srgbClr val="FFFFFF"/>
                  </a:solidFill>
                </a:endParaRPr>
              </a:p>
            </p:txBody>
          </p:sp>
        </p:grpSp>
      </p:grpSp>
      <p:grpSp>
        <p:nvGrpSpPr>
          <p:cNvPr id="7" name="Group 93"/>
          <p:cNvGrpSpPr/>
          <p:nvPr/>
        </p:nvGrpSpPr>
        <p:grpSpPr>
          <a:xfrm>
            <a:off x="504867" y="3129610"/>
            <a:ext cx="2908400" cy="854252"/>
            <a:chOff x="576307" y="3586826"/>
            <a:chExt cx="2908400" cy="854252"/>
          </a:xfrm>
        </p:grpSpPr>
        <p:grpSp>
          <p:nvGrpSpPr>
            <p:cNvPr id="8" name="Group 319"/>
            <p:cNvGrpSpPr/>
            <p:nvPr/>
          </p:nvGrpSpPr>
          <p:grpSpPr>
            <a:xfrm>
              <a:off x="576307" y="3586826"/>
              <a:ext cx="1441550" cy="854252"/>
              <a:chOff x="4343400" y="1371600"/>
              <a:chExt cx="2057400" cy="1219200"/>
            </a:xfrm>
          </p:grpSpPr>
          <p:sp>
            <p:nvSpPr>
              <p:cNvPr id="70" name="Rounded Rectangle 69"/>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9" name="Group 315"/>
              <p:cNvGrpSpPr/>
              <p:nvPr/>
            </p:nvGrpSpPr>
            <p:grpSpPr>
              <a:xfrm>
                <a:off x="4457700" y="1474470"/>
                <a:ext cx="1828800" cy="1013460"/>
                <a:chOff x="4419600" y="1447800"/>
                <a:chExt cx="1828800" cy="1013460"/>
              </a:xfrm>
            </p:grpSpPr>
            <p:sp>
              <p:nvSpPr>
                <p:cNvPr id="72" name="Rounded Rectangle 71"/>
                <p:cNvSpPr/>
                <p:nvPr/>
              </p:nvSpPr>
              <p:spPr bwMode="auto">
                <a:xfrm>
                  <a:off x="4419600" y="1447800"/>
                  <a:ext cx="1828800" cy="556260"/>
                </a:xfrm>
                <a:prstGeom prst="roundRect">
                  <a:avLst/>
                </a:prstGeom>
                <a:solidFill>
                  <a:schemeClr val="accent6">
                    <a:lumMod val="75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MPI-0</a:t>
                  </a:r>
                  <a:endParaRPr lang="en-US" sz="1600" b="1" dirty="0">
                    <a:solidFill>
                      <a:schemeClr val="bg1"/>
                    </a:solidFill>
                  </a:endParaRPr>
                </a:p>
              </p:txBody>
            </p:sp>
            <p:sp>
              <p:nvSpPr>
                <p:cNvPr id="73" name="Rounded Rectangle 72"/>
                <p:cNvSpPr/>
                <p:nvPr/>
              </p:nvSpPr>
              <p:spPr bwMode="auto">
                <a:xfrm>
                  <a:off x="4419600" y="2057400"/>
                  <a:ext cx="1828800" cy="40386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200" b="1" dirty="0" smtClean="0">
                      <a:solidFill>
                        <a:schemeClr val="bg1"/>
                      </a:solidFill>
                    </a:rPr>
                    <a:t>OS</a:t>
                  </a:r>
                  <a:endParaRPr lang="en-US" sz="1200" b="1" dirty="0">
                    <a:solidFill>
                      <a:schemeClr val="bg1"/>
                    </a:solidFill>
                  </a:endParaRPr>
                </a:p>
              </p:txBody>
            </p:sp>
          </p:grpSp>
        </p:grpSp>
        <p:grpSp>
          <p:nvGrpSpPr>
            <p:cNvPr id="10" name="Group 319"/>
            <p:cNvGrpSpPr/>
            <p:nvPr/>
          </p:nvGrpSpPr>
          <p:grpSpPr>
            <a:xfrm>
              <a:off x="2043157" y="3586826"/>
              <a:ext cx="1441550" cy="854252"/>
              <a:chOff x="4343400" y="1371600"/>
              <a:chExt cx="2057400" cy="1219200"/>
            </a:xfrm>
          </p:grpSpPr>
          <p:sp>
            <p:nvSpPr>
              <p:cNvPr id="85" name="Rounded Rectangle 84"/>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1" name="Group 315"/>
              <p:cNvGrpSpPr/>
              <p:nvPr/>
            </p:nvGrpSpPr>
            <p:grpSpPr>
              <a:xfrm>
                <a:off x="4457700" y="1474470"/>
                <a:ext cx="1828800" cy="1013460"/>
                <a:chOff x="4419600" y="1447800"/>
                <a:chExt cx="1828800" cy="1013460"/>
              </a:xfrm>
            </p:grpSpPr>
            <p:sp>
              <p:nvSpPr>
                <p:cNvPr id="87" name="Rounded Rectangle 86"/>
                <p:cNvSpPr/>
                <p:nvPr/>
              </p:nvSpPr>
              <p:spPr bwMode="auto">
                <a:xfrm>
                  <a:off x="4419600" y="1447800"/>
                  <a:ext cx="1828800" cy="556260"/>
                </a:xfrm>
                <a:prstGeom prst="roundRect">
                  <a:avLst/>
                </a:prstGeom>
                <a:solidFill>
                  <a:schemeClr val="accent6">
                    <a:lumMod val="75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MPI-1</a:t>
                  </a:r>
                  <a:endParaRPr lang="en-US" sz="1600" b="1" dirty="0">
                    <a:solidFill>
                      <a:schemeClr val="bg1"/>
                    </a:solidFill>
                  </a:endParaRPr>
                </a:p>
              </p:txBody>
            </p:sp>
            <p:sp>
              <p:nvSpPr>
                <p:cNvPr id="88" name="Rounded Rectangle 87"/>
                <p:cNvSpPr/>
                <p:nvPr/>
              </p:nvSpPr>
              <p:spPr bwMode="auto">
                <a:xfrm>
                  <a:off x="4419600" y="2057400"/>
                  <a:ext cx="1828800" cy="40386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200" b="1" dirty="0" smtClean="0">
                      <a:solidFill>
                        <a:schemeClr val="bg1"/>
                      </a:solidFill>
                    </a:rPr>
                    <a:t>OS</a:t>
                  </a:r>
                  <a:endParaRPr lang="en-US" sz="1200" b="1" dirty="0">
                    <a:solidFill>
                      <a:schemeClr val="bg1"/>
                    </a:solidFill>
                  </a:endParaRPr>
                </a:p>
              </p:txBody>
            </p:sp>
          </p:grpSp>
        </p:grpSp>
      </p:grpSp>
      <p:grpSp>
        <p:nvGrpSpPr>
          <p:cNvPr id="12" name="Group 319"/>
          <p:cNvGrpSpPr/>
          <p:nvPr/>
        </p:nvGrpSpPr>
        <p:grpSpPr>
          <a:xfrm>
            <a:off x="4024358" y="3122466"/>
            <a:ext cx="1441550" cy="854252"/>
            <a:chOff x="4343400" y="1371600"/>
            <a:chExt cx="2057400" cy="1219200"/>
          </a:xfrm>
        </p:grpSpPr>
        <p:sp>
          <p:nvSpPr>
            <p:cNvPr id="90" name="Rounded Rectangle 89"/>
            <p:cNvSpPr/>
            <p:nvPr/>
          </p:nvSpPr>
          <p:spPr bwMode="auto">
            <a:xfrm>
              <a:off x="4343400" y="1371600"/>
              <a:ext cx="2057400" cy="12192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12700">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endParaRPr lang="en-US" sz="1600" dirty="0">
                <a:solidFill>
                  <a:schemeClr val="bg1"/>
                </a:solidFill>
              </a:endParaRPr>
            </a:p>
          </p:txBody>
        </p:sp>
        <p:grpSp>
          <p:nvGrpSpPr>
            <p:cNvPr id="13" name="Group 315"/>
            <p:cNvGrpSpPr/>
            <p:nvPr/>
          </p:nvGrpSpPr>
          <p:grpSpPr>
            <a:xfrm>
              <a:off x="4457700" y="1474470"/>
              <a:ext cx="1828800" cy="1013460"/>
              <a:chOff x="4419600" y="1447800"/>
              <a:chExt cx="1828800" cy="1013460"/>
            </a:xfrm>
          </p:grpSpPr>
          <p:sp>
            <p:nvSpPr>
              <p:cNvPr id="92" name="Rounded Rectangle 91"/>
              <p:cNvSpPr/>
              <p:nvPr/>
            </p:nvSpPr>
            <p:spPr bwMode="auto">
              <a:xfrm>
                <a:off x="4419600" y="1447800"/>
                <a:ext cx="1828800" cy="556260"/>
              </a:xfrm>
              <a:prstGeom prst="roundRect">
                <a:avLst/>
              </a:prstGeom>
              <a:solidFill>
                <a:schemeClr val="accent6">
                  <a:lumMod val="75000"/>
                </a:schemeClr>
              </a:solidFill>
              <a:ln w="12700">
                <a:solidFill>
                  <a:schemeClr val="accent6">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600" b="1" dirty="0" smtClean="0">
                    <a:solidFill>
                      <a:schemeClr val="bg1"/>
                    </a:solidFill>
                  </a:rPr>
                  <a:t>MPI-2</a:t>
                </a:r>
                <a:endParaRPr lang="en-US" sz="1600" b="1" dirty="0">
                  <a:solidFill>
                    <a:schemeClr val="bg1"/>
                  </a:solidFill>
                </a:endParaRPr>
              </a:p>
            </p:txBody>
          </p:sp>
          <p:sp>
            <p:nvSpPr>
              <p:cNvPr id="93" name="Rounded Rectangle 92"/>
              <p:cNvSpPr/>
              <p:nvPr/>
            </p:nvSpPr>
            <p:spPr bwMode="auto">
              <a:xfrm>
                <a:off x="4419600" y="2057400"/>
                <a:ext cx="1828800" cy="40386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200" b="1" dirty="0" smtClean="0">
                    <a:solidFill>
                      <a:schemeClr val="bg1"/>
                    </a:solidFill>
                  </a:rPr>
                  <a:t>OS</a:t>
                </a:r>
                <a:endParaRPr lang="en-US" sz="1200" b="1" dirty="0">
                  <a:solidFill>
                    <a:schemeClr val="bg1"/>
                  </a:solidFill>
                </a:endParaRPr>
              </a:p>
            </p:txBody>
          </p:sp>
        </p:grpSp>
      </p:grpSp>
      <p:sp>
        <p:nvSpPr>
          <p:cNvPr id="96" name="TextBox 95"/>
          <p:cNvSpPr txBox="1"/>
          <p:nvPr/>
        </p:nvSpPr>
        <p:spPr>
          <a:xfrm>
            <a:off x="314325" y="1571608"/>
            <a:ext cx="7986713" cy="461665"/>
          </a:xfrm>
          <a:prstGeom prst="rect">
            <a:avLst/>
          </a:prstGeom>
          <a:noFill/>
        </p:spPr>
        <p:txBody>
          <a:bodyPr wrap="square" rtlCol="0">
            <a:spAutoFit/>
          </a:bodyPr>
          <a:lstStyle/>
          <a:p>
            <a:pPr algn="l"/>
            <a:r>
              <a:rPr lang="en-US" b="1" dirty="0" smtClean="0">
                <a:solidFill>
                  <a:srgbClr val="002060"/>
                </a:solidFill>
                <a:latin typeface="+mn-lt"/>
                <a:ea typeface="+mn-ea"/>
              </a:rPr>
              <a:t>Proactive Fault Tolerance</a:t>
            </a:r>
            <a:r>
              <a:rPr lang="en-US" dirty="0" smtClean="0">
                <a:solidFill>
                  <a:srgbClr val="002060"/>
                </a:solidFill>
                <a:latin typeface="+mn-lt"/>
                <a:ea typeface="+mn-ea"/>
              </a:rPr>
              <a:t>: “Move and Continue”</a:t>
            </a:r>
          </a:p>
        </p:txBody>
      </p:sp>
      <p:sp>
        <p:nvSpPr>
          <p:cNvPr id="31" name="Multiply 30"/>
          <p:cNvSpPr/>
          <p:nvPr/>
        </p:nvSpPr>
        <p:spPr bwMode="auto">
          <a:xfrm>
            <a:off x="3657600" y="3686150"/>
            <a:ext cx="2386013" cy="1857375"/>
          </a:xfrm>
          <a:prstGeom prst="mathMultiply">
            <a:avLst/>
          </a:prstGeom>
          <a:solidFill>
            <a:srgbClr val="C00000"/>
          </a:solidFill>
          <a:ln w="12700">
            <a:solidFill>
              <a:srgbClr val="C00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2.59259E-6 L 0.30608 -2.59259E-6 " pathEditMode="relative" rAng="0" ptsTypes="AA">
                                      <p:cBhvr>
                                        <p:cTn id="6" dur="2000" fill="hold"/>
                                        <p:tgtEl>
                                          <p:spTgt spid="12"/>
                                        </p:tgtEl>
                                        <p:attrNameLst>
                                          <p:attrName>ppt_x</p:attrName>
                                          <p:attrName>ppt_y</p:attrName>
                                        </p:attrNameLst>
                                      </p:cBhvr>
                                      <p:rCtr x="153"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Unification of IT Infrastructure</a:t>
            </a:r>
            <a:endParaRPr lang="en-US" dirty="0"/>
          </a:p>
        </p:txBody>
      </p:sp>
      <p:grpSp>
        <p:nvGrpSpPr>
          <p:cNvPr id="3" name="Group 2"/>
          <p:cNvGrpSpPr/>
          <p:nvPr/>
        </p:nvGrpSpPr>
        <p:grpSpPr>
          <a:xfrm>
            <a:off x="1603169" y="1166094"/>
            <a:ext cx="5662134" cy="4310823"/>
            <a:chOff x="1140995" y="1082760"/>
            <a:chExt cx="6495828" cy="4945550"/>
          </a:xfrm>
        </p:grpSpPr>
        <p:grpSp>
          <p:nvGrpSpPr>
            <p:cNvPr id="4" name="Group 10"/>
            <p:cNvGrpSpPr/>
            <p:nvPr/>
          </p:nvGrpSpPr>
          <p:grpSpPr>
            <a:xfrm>
              <a:off x="1163029" y="2893748"/>
              <a:ext cx="3285270" cy="3134562"/>
              <a:chOff x="1163029" y="2665148"/>
              <a:chExt cx="3285270" cy="3134562"/>
            </a:xfrm>
          </p:grpSpPr>
          <p:pic>
            <p:nvPicPr>
              <p:cNvPr id="18" name="Picture 5" descr="ICON_Datacenter_3_R2_Q308"/>
              <p:cNvPicPr>
                <a:picLocks noChangeAspect="1" noChangeArrowheads="1"/>
              </p:cNvPicPr>
              <p:nvPr/>
            </p:nvPicPr>
            <p:blipFill>
              <a:blip r:embed="rId2" cstate="print"/>
              <a:srcRect/>
              <a:stretch>
                <a:fillRect/>
              </a:stretch>
            </p:blipFill>
            <p:spPr bwMode="auto">
              <a:xfrm>
                <a:off x="1163029" y="2665148"/>
                <a:ext cx="1857375" cy="2247900"/>
              </a:xfrm>
              <a:prstGeom prst="rect">
                <a:avLst/>
              </a:prstGeom>
              <a:noFill/>
              <a:ln w="9525">
                <a:noFill/>
                <a:miter lim="800000"/>
                <a:headEnd/>
                <a:tailEnd/>
              </a:ln>
            </p:spPr>
          </p:pic>
          <p:pic>
            <p:nvPicPr>
              <p:cNvPr id="19" name="Picture 18" descr="ICON_Datacenter_3_R2_Q308"/>
              <p:cNvPicPr>
                <a:picLocks noChangeAspect="1" noChangeArrowheads="1"/>
              </p:cNvPicPr>
              <p:nvPr/>
            </p:nvPicPr>
            <p:blipFill>
              <a:blip r:embed="rId2" cstate="print"/>
              <a:srcRect/>
              <a:stretch>
                <a:fillRect/>
              </a:stretch>
            </p:blipFill>
            <p:spPr bwMode="auto">
              <a:xfrm>
                <a:off x="2590924" y="3551810"/>
                <a:ext cx="1857375" cy="2247900"/>
              </a:xfrm>
              <a:prstGeom prst="rect">
                <a:avLst/>
              </a:prstGeom>
              <a:noFill/>
              <a:ln w="9525">
                <a:noFill/>
                <a:miter lim="800000"/>
                <a:headEnd/>
                <a:tailEnd/>
              </a:ln>
            </p:spPr>
          </p:pic>
        </p:grpSp>
        <p:grpSp>
          <p:nvGrpSpPr>
            <p:cNvPr id="5" name="Group 17"/>
            <p:cNvGrpSpPr/>
            <p:nvPr/>
          </p:nvGrpSpPr>
          <p:grpSpPr>
            <a:xfrm>
              <a:off x="1942841" y="2462277"/>
              <a:ext cx="3332771" cy="3110812"/>
              <a:chOff x="1163029" y="2665148"/>
              <a:chExt cx="3332771" cy="3110812"/>
            </a:xfrm>
          </p:grpSpPr>
          <p:pic>
            <p:nvPicPr>
              <p:cNvPr id="16" name="Picture 5" descr="ICON_Datacenter_3_R2_Q308"/>
              <p:cNvPicPr>
                <a:picLocks noChangeAspect="1" noChangeArrowheads="1"/>
              </p:cNvPicPr>
              <p:nvPr/>
            </p:nvPicPr>
            <p:blipFill>
              <a:blip r:embed="rId2" cstate="print"/>
              <a:srcRect/>
              <a:stretch>
                <a:fillRect/>
              </a:stretch>
            </p:blipFill>
            <p:spPr bwMode="auto">
              <a:xfrm>
                <a:off x="1163029" y="2665148"/>
                <a:ext cx="1857375" cy="2247900"/>
              </a:xfrm>
              <a:prstGeom prst="rect">
                <a:avLst/>
              </a:prstGeom>
              <a:noFill/>
              <a:ln w="9525">
                <a:noFill/>
                <a:miter lim="800000"/>
                <a:headEnd/>
                <a:tailEnd/>
              </a:ln>
            </p:spPr>
          </p:pic>
          <p:pic>
            <p:nvPicPr>
              <p:cNvPr id="17" name="Picture 16" descr="ICON_Datacenter_3_R2_Q308"/>
              <p:cNvPicPr>
                <a:picLocks noChangeAspect="1" noChangeArrowheads="1"/>
              </p:cNvPicPr>
              <p:nvPr/>
            </p:nvPicPr>
            <p:blipFill>
              <a:blip r:embed="rId2" cstate="print"/>
              <a:srcRect/>
              <a:stretch>
                <a:fillRect/>
              </a:stretch>
            </p:blipFill>
            <p:spPr bwMode="auto">
              <a:xfrm>
                <a:off x="2638425" y="3528060"/>
                <a:ext cx="1857375" cy="2247900"/>
              </a:xfrm>
              <a:prstGeom prst="rect">
                <a:avLst/>
              </a:prstGeom>
              <a:noFill/>
              <a:ln w="9525">
                <a:noFill/>
                <a:miter lim="800000"/>
                <a:headEnd/>
                <a:tailEnd/>
              </a:ln>
            </p:spPr>
          </p:pic>
        </p:grpSp>
        <p:pic>
          <p:nvPicPr>
            <p:cNvPr id="6" name="Picture 5" descr="ICON_Datacenter_3_R2_Q308"/>
            <p:cNvPicPr>
              <a:picLocks noChangeAspect="1" noChangeArrowheads="1"/>
            </p:cNvPicPr>
            <p:nvPr/>
          </p:nvPicPr>
          <p:blipFill>
            <a:blip r:embed="rId2" cstate="print"/>
            <a:srcRect/>
            <a:stretch>
              <a:fillRect/>
            </a:stretch>
          </p:blipFill>
          <p:spPr bwMode="auto">
            <a:xfrm>
              <a:off x="1140995" y="2915782"/>
              <a:ext cx="1857375" cy="2247900"/>
            </a:xfrm>
            <a:prstGeom prst="rect">
              <a:avLst/>
            </a:prstGeom>
            <a:noFill/>
            <a:ln w="9525">
              <a:noFill/>
              <a:miter lim="800000"/>
              <a:headEnd/>
              <a:tailEnd/>
            </a:ln>
          </p:spPr>
        </p:pic>
        <p:pic>
          <p:nvPicPr>
            <p:cNvPr id="7" name="Picture 6" descr="ICON_Datacenter_3_R2_Q308"/>
            <p:cNvPicPr>
              <a:picLocks noChangeAspect="1" noChangeArrowheads="1"/>
            </p:cNvPicPr>
            <p:nvPr/>
          </p:nvPicPr>
          <p:blipFill>
            <a:blip r:embed="rId2" cstate="print"/>
            <a:srcRect/>
            <a:stretch>
              <a:fillRect/>
            </a:stretch>
          </p:blipFill>
          <p:spPr bwMode="auto">
            <a:xfrm>
              <a:off x="2638425" y="3756660"/>
              <a:ext cx="1857375" cy="2247900"/>
            </a:xfrm>
            <a:prstGeom prst="rect">
              <a:avLst/>
            </a:prstGeom>
            <a:noFill/>
            <a:ln w="9525">
              <a:noFill/>
              <a:miter lim="800000"/>
              <a:headEnd/>
              <a:tailEnd/>
            </a:ln>
          </p:spPr>
        </p:pic>
        <p:grpSp>
          <p:nvGrpSpPr>
            <p:cNvPr id="8" name="Group 20"/>
            <p:cNvGrpSpPr/>
            <p:nvPr/>
          </p:nvGrpSpPr>
          <p:grpSpPr>
            <a:xfrm>
              <a:off x="3524240" y="1514231"/>
              <a:ext cx="3285270" cy="3134562"/>
              <a:chOff x="1163029" y="2665148"/>
              <a:chExt cx="3285270" cy="3134562"/>
            </a:xfrm>
          </p:grpSpPr>
          <p:pic>
            <p:nvPicPr>
              <p:cNvPr id="14" name="Picture 5" descr="ICON_Datacenter_3_R2_Q308"/>
              <p:cNvPicPr>
                <a:picLocks noChangeAspect="1" noChangeArrowheads="1"/>
              </p:cNvPicPr>
              <p:nvPr/>
            </p:nvPicPr>
            <p:blipFill>
              <a:blip r:embed="rId2" cstate="print"/>
              <a:srcRect/>
              <a:stretch>
                <a:fillRect/>
              </a:stretch>
            </p:blipFill>
            <p:spPr bwMode="auto">
              <a:xfrm>
                <a:off x="1163029" y="2665148"/>
                <a:ext cx="1857375" cy="2247900"/>
              </a:xfrm>
              <a:prstGeom prst="rect">
                <a:avLst/>
              </a:prstGeom>
              <a:noFill/>
              <a:ln w="9525">
                <a:noFill/>
                <a:miter lim="800000"/>
                <a:headEnd/>
                <a:tailEnd/>
              </a:ln>
            </p:spPr>
          </p:pic>
          <p:pic>
            <p:nvPicPr>
              <p:cNvPr id="15" name="Picture 14" descr="ICON_Datacenter_3_R2_Q308"/>
              <p:cNvPicPr>
                <a:picLocks noChangeAspect="1" noChangeArrowheads="1"/>
              </p:cNvPicPr>
              <p:nvPr/>
            </p:nvPicPr>
            <p:blipFill>
              <a:blip r:embed="rId2" cstate="print"/>
              <a:srcRect/>
              <a:stretch>
                <a:fillRect/>
              </a:stretch>
            </p:blipFill>
            <p:spPr bwMode="auto">
              <a:xfrm>
                <a:off x="2590924" y="3551810"/>
                <a:ext cx="1857375" cy="2247900"/>
              </a:xfrm>
              <a:prstGeom prst="rect">
                <a:avLst/>
              </a:prstGeom>
              <a:noFill/>
              <a:ln w="9525">
                <a:noFill/>
                <a:miter lim="800000"/>
                <a:headEnd/>
                <a:tailEnd/>
              </a:ln>
            </p:spPr>
          </p:pic>
        </p:grpSp>
        <p:grpSp>
          <p:nvGrpSpPr>
            <p:cNvPr id="9" name="Group 23"/>
            <p:cNvGrpSpPr/>
            <p:nvPr/>
          </p:nvGrpSpPr>
          <p:grpSpPr>
            <a:xfrm>
              <a:off x="4304052" y="1082760"/>
              <a:ext cx="3332771" cy="3110812"/>
              <a:chOff x="1163029" y="2665148"/>
              <a:chExt cx="3332771" cy="3110812"/>
            </a:xfrm>
          </p:grpSpPr>
          <p:pic>
            <p:nvPicPr>
              <p:cNvPr id="12" name="Picture 5" descr="ICON_Datacenter_3_R2_Q308"/>
              <p:cNvPicPr>
                <a:picLocks noChangeAspect="1" noChangeArrowheads="1"/>
              </p:cNvPicPr>
              <p:nvPr/>
            </p:nvPicPr>
            <p:blipFill>
              <a:blip r:embed="rId2" cstate="print"/>
              <a:srcRect/>
              <a:stretch>
                <a:fillRect/>
              </a:stretch>
            </p:blipFill>
            <p:spPr bwMode="auto">
              <a:xfrm>
                <a:off x="1163029" y="2665148"/>
                <a:ext cx="1857375" cy="2247900"/>
              </a:xfrm>
              <a:prstGeom prst="rect">
                <a:avLst/>
              </a:prstGeom>
              <a:noFill/>
              <a:ln w="9525">
                <a:noFill/>
                <a:miter lim="800000"/>
                <a:headEnd/>
                <a:tailEnd/>
              </a:ln>
            </p:spPr>
          </p:pic>
          <p:pic>
            <p:nvPicPr>
              <p:cNvPr id="13" name="Picture 12" descr="ICON_Datacenter_3_R2_Q308"/>
              <p:cNvPicPr>
                <a:picLocks noChangeAspect="1" noChangeArrowheads="1"/>
              </p:cNvPicPr>
              <p:nvPr/>
            </p:nvPicPr>
            <p:blipFill>
              <a:blip r:embed="rId2" cstate="print"/>
              <a:srcRect/>
              <a:stretch>
                <a:fillRect/>
              </a:stretch>
            </p:blipFill>
            <p:spPr bwMode="auto">
              <a:xfrm>
                <a:off x="2638425" y="3528060"/>
                <a:ext cx="1857375" cy="2247900"/>
              </a:xfrm>
              <a:prstGeom prst="rect">
                <a:avLst/>
              </a:prstGeom>
              <a:noFill/>
              <a:ln w="9525">
                <a:noFill/>
                <a:miter lim="800000"/>
                <a:headEnd/>
                <a:tailEnd/>
              </a:ln>
            </p:spPr>
          </p:pic>
        </p:grpSp>
        <p:pic>
          <p:nvPicPr>
            <p:cNvPr id="10" name="Picture 5" descr="ICON_Datacenter_3_R2_Q308"/>
            <p:cNvPicPr>
              <a:picLocks noChangeAspect="1" noChangeArrowheads="1"/>
            </p:cNvPicPr>
            <p:nvPr/>
          </p:nvPicPr>
          <p:blipFill>
            <a:blip r:embed="rId2" cstate="print"/>
            <a:srcRect/>
            <a:stretch>
              <a:fillRect/>
            </a:stretch>
          </p:blipFill>
          <p:spPr bwMode="auto">
            <a:xfrm>
              <a:off x="3524240" y="1536265"/>
              <a:ext cx="1857375" cy="2247900"/>
            </a:xfrm>
            <a:prstGeom prst="rect">
              <a:avLst/>
            </a:prstGeom>
            <a:noFill/>
            <a:ln w="9525">
              <a:noFill/>
              <a:miter lim="800000"/>
              <a:headEnd/>
              <a:tailEnd/>
            </a:ln>
          </p:spPr>
        </p:pic>
        <p:pic>
          <p:nvPicPr>
            <p:cNvPr id="11" name="Picture 10" descr="ICON_Datacenter_3_R2_Q308"/>
            <p:cNvPicPr>
              <a:picLocks noChangeAspect="1" noChangeArrowheads="1"/>
            </p:cNvPicPr>
            <p:nvPr/>
          </p:nvPicPr>
          <p:blipFill>
            <a:blip r:embed="rId2" cstate="print"/>
            <a:srcRect/>
            <a:stretch>
              <a:fillRect/>
            </a:stretch>
          </p:blipFill>
          <p:spPr bwMode="auto">
            <a:xfrm>
              <a:off x="4999636" y="2377143"/>
              <a:ext cx="1857375" cy="22479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2"/>
          </p:nvPr>
        </p:nvSpPr>
        <p:spPr/>
        <p:txBody>
          <a:bodyPr/>
          <a:lstStyle/>
          <a:p>
            <a:r>
              <a:rPr lang="en-US" dirty="0" smtClean="0"/>
              <a:t>HPC and Public Cloud</a:t>
            </a:r>
          </a:p>
          <a:p>
            <a:pPr lvl="1"/>
            <a:r>
              <a:rPr lang="en-US" dirty="0" smtClean="0"/>
              <a:t>Limitations of the current approach</a:t>
            </a:r>
          </a:p>
          <a:p>
            <a:r>
              <a:rPr lang="en-US" dirty="0" smtClean="0"/>
              <a:t>Cloud HPC Performance</a:t>
            </a:r>
          </a:p>
          <a:p>
            <a:pPr lvl="1"/>
            <a:r>
              <a:rPr lang="en-US" dirty="0" smtClean="0"/>
              <a:t>Throughput</a:t>
            </a:r>
          </a:p>
          <a:p>
            <a:pPr lvl="1"/>
            <a:r>
              <a:rPr lang="en-US" dirty="0" smtClean="0"/>
              <a:t>Big Data / Hadoop</a:t>
            </a:r>
          </a:p>
          <a:p>
            <a:pPr lvl="1"/>
            <a:r>
              <a:rPr lang="en-US" dirty="0" smtClean="0"/>
              <a:t>MPI  / RDMA</a:t>
            </a:r>
          </a:p>
          <a:p>
            <a:r>
              <a:rPr lang="en-US" dirty="0" smtClean="0"/>
              <a:t>HPC in the Cloud</a:t>
            </a:r>
          </a:p>
          <a:p>
            <a:pPr lvl="1"/>
            <a:r>
              <a:rPr lang="en-US" dirty="0" smtClean="0"/>
              <a:t>A more promising model</a:t>
            </a:r>
          </a:p>
          <a:p>
            <a:pPr lvl="1"/>
            <a:endParaRPr lang="en-US" dirty="0" smtClean="0"/>
          </a:p>
          <a:p>
            <a:endParaRPr lang="en-US" dirty="0" smtClean="0"/>
          </a:p>
          <a:p>
            <a:pPr lvl="1"/>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in the (Mainstream) Cloud</a:t>
            </a:r>
            <a:endParaRPr lang="en-US" dirty="0"/>
          </a:p>
        </p:txBody>
      </p:sp>
      <p:sp>
        <p:nvSpPr>
          <p:cNvPr id="3" name="Isosceles Triangle 2"/>
          <p:cNvSpPr/>
          <p:nvPr/>
        </p:nvSpPr>
        <p:spPr bwMode="auto">
          <a:xfrm>
            <a:off x="1471352" y="1097280"/>
            <a:ext cx="6522720" cy="4541520"/>
          </a:xfrm>
          <a:prstGeom prst="triangle">
            <a:avLst/>
          </a:prstGeom>
          <a:solidFill>
            <a:schemeClr val="accent4">
              <a:lumMod val="60000"/>
              <a:lumOff val="40000"/>
            </a:schemeClr>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6" name="Trapezoid 5"/>
          <p:cNvSpPr/>
          <p:nvPr/>
        </p:nvSpPr>
        <p:spPr bwMode="auto">
          <a:xfrm>
            <a:off x="1465811" y="4419600"/>
            <a:ext cx="6533803" cy="1234440"/>
          </a:xfrm>
          <a:prstGeom prst="trapezoid">
            <a:avLst>
              <a:gd name="adj" fmla="val 71540"/>
            </a:avLst>
          </a:prstGeom>
          <a:solidFill>
            <a:schemeClr val="accent4">
              <a:lumMod val="75000"/>
            </a:schemeClr>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Throughput</a:t>
            </a:r>
            <a:endParaRPr lang="en-US" sz="1800" dirty="0" smtClean="0">
              <a:solidFill>
                <a:srgbClr val="FFFFFF"/>
              </a:solidFill>
            </a:endParaRPr>
          </a:p>
        </p:txBody>
      </p:sp>
      <p:sp>
        <p:nvSpPr>
          <p:cNvPr id="7" name="Trapezoid 6"/>
          <p:cNvSpPr/>
          <p:nvPr/>
        </p:nvSpPr>
        <p:spPr bwMode="auto">
          <a:xfrm>
            <a:off x="2356338" y="3114675"/>
            <a:ext cx="4771293" cy="1304924"/>
          </a:xfrm>
          <a:prstGeom prst="trapezoid">
            <a:avLst>
              <a:gd name="adj" fmla="val 71540"/>
            </a:avLst>
          </a:prstGeom>
          <a:gradFill>
            <a:gsLst>
              <a:gs pos="0">
                <a:schemeClr val="accent4">
                  <a:lumMod val="75000"/>
                </a:schemeClr>
              </a:gs>
              <a:gs pos="79000">
                <a:schemeClr val="accent4">
                  <a:lumMod val="60000"/>
                  <a:lumOff val="40000"/>
                </a:schemeClr>
              </a:gs>
            </a:gsLst>
            <a:lin ang="16200000" scaled="1"/>
          </a:gradFill>
          <a:ln w="19050">
            <a:noFill/>
            <a:round/>
            <a:headEnd/>
            <a:tailEnd/>
          </a:ln>
          <a:effectLst/>
        </p:spPr>
        <p:txBody>
          <a:bodyPr wrap="none" lIns="0" tIns="0" rIns="0" bIns="0" rtlCol="0" anchor="ctr"/>
          <a:lstStyle/>
          <a:p>
            <a:pPr marL="0" marR="0" indent="0" algn="ctr" defTabSz="914400" eaLnBrk="1" latinLnBrk="0" hangingPunct="1">
              <a:lnSpc>
                <a:spcPct val="100000"/>
              </a:lnSpc>
              <a:buClrTx/>
              <a:buSzTx/>
              <a:buFontTx/>
              <a:buNone/>
              <a:tabLst/>
            </a:pPr>
            <a:r>
              <a:rPr lang="en-US" sz="1800" dirty="0" smtClean="0">
                <a:solidFill>
                  <a:srgbClr val="FFFFFF"/>
                </a:solidFill>
              </a:rPr>
              <a:t>MPI  / RDMA</a:t>
            </a:r>
            <a:endParaRPr lang="en-US" sz="1800"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3"/>
          </p:nvPr>
        </p:nvSpPr>
        <p:spPr/>
        <p:txBody>
          <a:bodyPr/>
          <a:lstStyle/>
          <a:p>
            <a:r>
              <a:rPr lang="en-US" dirty="0" smtClean="0"/>
              <a:t>HPC Performance in the Cloud</a:t>
            </a:r>
          </a:p>
          <a:p>
            <a:pPr lvl="1"/>
            <a:r>
              <a:rPr lang="en-US" dirty="0" smtClean="0"/>
              <a:t>Throughput </a:t>
            </a:r>
            <a:r>
              <a:rPr lang="en-US" dirty="0" smtClean="0"/>
              <a:t>applications perform very well in virtual environments</a:t>
            </a:r>
          </a:p>
          <a:p>
            <a:pPr lvl="1"/>
            <a:r>
              <a:rPr lang="en-US" dirty="0" smtClean="0"/>
              <a:t>MPI / RDMA applications will experience small to very significant slowdowns in virtual environments, depending on scale and message traffic characteristics </a:t>
            </a:r>
          </a:p>
          <a:p>
            <a:r>
              <a:rPr lang="en-US" dirty="0" smtClean="0"/>
              <a:t>Enterprise and HPC IT requirements are converging</a:t>
            </a:r>
          </a:p>
          <a:p>
            <a:pPr lvl="1"/>
            <a:r>
              <a:rPr lang="en-US" dirty="0" smtClean="0"/>
              <a:t>Though less so with HEC (e.g. </a:t>
            </a:r>
            <a:r>
              <a:rPr lang="en-US" dirty="0" err="1" smtClean="0"/>
              <a:t>Exascale</a:t>
            </a:r>
            <a:r>
              <a:rPr lang="en-US" dirty="0" smtClean="0"/>
              <a:t>)</a:t>
            </a:r>
          </a:p>
          <a:p>
            <a:r>
              <a:rPr lang="en-US" dirty="0" smtClean="0"/>
              <a:t>Vendor and community investments in Enterprise solutions eclipse those made in HPC due to market size differences</a:t>
            </a:r>
          </a:p>
          <a:p>
            <a:pPr lvl="1"/>
            <a:r>
              <a:rPr lang="en-US" dirty="0" smtClean="0"/>
              <a:t>The HPC community can benefit significantly from adopting Enterprise-capable IT solutions</a:t>
            </a:r>
          </a:p>
          <a:p>
            <a:pPr lvl="1"/>
            <a:r>
              <a:rPr lang="en-US" dirty="0" smtClean="0"/>
              <a:t>And working to influence Enterprise solutions to more fully address HPC requirements</a:t>
            </a:r>
          </a:p>
          <a:p>
            <a:r>
              <a:rPr lang="en-US" dirty="0" smtClean="0"/>
              <a:t>Private and community cloud deployments provide significantly more value than cloud bursting from physical infrastructure to public cloud</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AutoShape 2"/>
          <p:cNvSpPr>
            <a:spLocks noChangeArrowheads="1"/>
          </p:cNvSpPr>
          <p:nvPr/>
        </p:nvSpPr>
        <p:spPr bwMode="auto">
          <a:xfrm>
            <a:off x="3962400" y="2362200"/>
            <a:ext cx="990600" cy="533400"/>
          </a:xfrm>
          <a:prstGeom prst="rightArrow">
            <a:avLst>
              <a:gd name="adj1" fmla="val 50000"/>
              <a:gd name="adj2" fmla="val 46429"/>
            </a:avLst>
          </a:prstGeom>
          <a:solidFill>
            <a:srgbClr val="969696"/>
          </a:solidFill>
          <a:ln w="9525">
            <a:noFill/>
            <a:miter lim="800000"/>
            <a:headEnd/>
            <a:tailEnd/>
          </a:ln>
        </p:spPr>
        <p:txBody>
          <a:bodyPr wrap="none" anchor="ctr"/>
          <a:lstStyle/>
          <a:p>
            <a:pPr>
              <a:lnSpc>
                <a:spcPct val="87000"/>
              </a:lnSpc>
              <a:spcBef>
                <a:spcPct val="50000"/>
              </a:spcBef>
              <a:buClr>
                <a:schemeClr val="tx2"/>
              </a:buClr>
              <a:buSzPct val="80000"/>
            </a:pPr>
            <a:endParaRPr lang="en-US"/>
          </a:p>
        </p:txBody>
      </p:sp>
      <p:sp>
        <p:nvSpPr>
          <p:cNvPr id="178180" name="Rectangle 3"/>
          <p:cNvSpPr>
            <a:spLocks noChangeArrowheads="1"/>
          </p:cNvSpPr>
          <p:nvPr/>
        </p:nvSpPr>
        <p:spPr bwMode="auto">
          <a:xfrm>
            <a:off x="1905000" y="3281363"/>
            <a:ext cx="1139825" cy="304800"/>
          </a:xfrm>
          <a:prstGeom prst="rect">
            <a:avLst/>
          </a:prstGeom>
          <a:noFill/>
          <a:ln w="9525">
            <a:noFill/>
            <a:miter lim="800000"/>
            <a:headEnd/>
            <a:tailEnd/>
          </a:ln>
        </p:spPr>
        <p:txBody>
          <a:bodyPr>
            <a:spAutoFit/>
          </a:bodyPr>
          <a:lstStyle/>
          <a:p>
            <a:pPr algn="ctr">
              <a:lnSpc>
                <a:spcPct val="87000"/>
              </a:lnSpc>
              <a:buClr>
                <a:schemeClr val="tx2"/>
              </a:buClr>
              <a:buSzPct val="80000"/>
            </a:pPr>
            <a:r>
              <a:rPr lang="en-US" sz="1600" b="1">
                <a:solidFill>
                  <a:schemeClr val="bg1"/>
                </a:solidFill>
              </a:rPr>
              <a:t>Hardware</a:t>
            </a:r>
          </a:p>
        </p:txBody>
      </p:sp>
      <p:sp>
        <p:nvSpPr>
          <p:cNvPr id="178181" name="Rectangle 4"/>
          <p:cNvSpPr>
            <a:spLocks noChangeArrowheads="1"/>
          </p:cNvSpPr>
          <p:nvPr/>
        </p:nvSpPr>
        <p:spPr bwMode="auto">
          <a:xfrm>
            <a:off x="1828800" y="1909763"/>
            <a:ext cx="1292225" cy="304800"/>
          </a:xfrm>
          <a:prstGeom prst="rect">
            <a:avLst/>
          </a:prstGeom>
          <a:noFill/>
          <a:ln w="9525">
            <a:noFill/>
            <a:miter lim="800000"/>
            <a:headEnd/>
            <a:tailEnd/>
          </a:ln>
        </p:spPr>
        <p:txBody>
          <a:bodyPr>
            <a:spAutoFit/>
          </a:bodyPr>
          <a:lstStyle/>
          <a:p>
            <a:pPr algn="ctr">
              <a:lnSpc>
                <a:spcPct val="87000"/>
              </a:lnSpc>
              <a:buClr>
                <a:schemeClr val="tx2"/>
              </a:buClr>
              <a:buSzPct val="80000"/>
            </a:pPr>
            <a:r>
              <a:rPr lang="en-US" sz="1600" b="1">
                <a:solidFill>
                  <a:schemeClr val="bg1"/>
                </a:solidFill>
              </a:rPr>
              <a:t>Application</a:t>
            </a:r>
          </a:p>
        </p:txBody>
      </p:sp>
      <p:sp>
        <p:nvSpPr>
          <p:cNvPr id="178182" name="Rectangle 5"/>
          <p:cNvSpPr>
            <a:spLocks noChangeArrowheads="1"/>
          </p:cNvSpPr>
          <p:nvPr/>
        </p:nvSpPr>
        <p:spPr bwMode="auto">
          <a:xfrm>
            <a:off x="1524000" y="2595563"/>
            <a:ext cx="1922463" cy="304800"/>
          </a:xfrm>
          <a:prstGeom prst="rect">
            <a:avLst/>
          </a:prstGeom>
          <a:noFill/>
          <a:ln w="9525">
            <a:noFill/>
            <a:miter lim="800000"/>
            <a:headEnd/>
            <a:tailEnd/>
          </a:ln>
        </p:spPr>
        <p:txBody>
          <a:bodyPr wrap="none">
            <a:spAutoFit/>
          </a:bodyPr>
          <a:lstStyle/>
          <a:p>
            <a:pPr algn="ctr">
              <a:lnSpc>
                <a:spcPct val="87000"/>
              </a:lnSpc>
              <a:buClr>
                <a:schemeClr val="tx2"/>
              </a:buClr>
              <a:buSzPct val="80000"/>
            </a:pPr>
            <a:r>
              <a:rPr lang="en-US" sz="1600" b="1">
                <a:solidFill>
                  <a:schemeClr val="bg1"/>
                </a:solidFill>
              </a:rPr>
              <a:t>Operating System</a:t>
            </a:r>
          </a:p>
        </p:txBody>
      </p:sp>
      <p:pic>
        <p:nvPicPr>
          <p:cNvPr id="178183" name="Picture 6" descr="3_app"/>
          <p:cNvPicPr>
            <a:picLocks noChangeAspect="1" noChangeArrowheads="1"/>
          </p:cNvPicPr>
          <p:nvPr/>
        </p:nvPicPr>
        <p:blipFill>
          <a:blip r:embed="rId3" cstate="print"/>
          <a:srcRect/>
          <a:stretch>
            <a:fillRect/>
          </a:stretch>
        </p:blipFill>
        <p:spPr bwMode="auto">
          <a:xfrm>
            <a:off x="4953000" y="1600200"/>
            <a:ext cx="2590800" cy="2443163"/>
          </a:xfrm>
          <a:prstGeom prst="rect">
            <a:avLst/>
          </a:prstGeom>
          <a:noFill/>
          <a:ln w="9525">
            <a:noFill/>
            <a:miter lim="800000"/>
            <a:headEnd/>
            <a:tailEnd/>
          </a:ln>
        </p:spPr>
      </p:pic>
      <p:pic>
        <p:nvPicPr>
          <p:cNvPr id="178184" name="Picture 7" descr="trad_arch"/>
          <p:cNvPicPr>
            <a:picLocks noChangeAspect="1" noChangeArrowheads="1"/>
          </p:cNvPicPr>
          <p:nvPr/>
        </p:nvPicPr>
        <p:blipFill>
          <a:blip r:embed="rId4" cstate="print"/>
          <a:srcRect/>
          <a:stretch>
            <a:fillRect/>
          </a:stretch>
        </p:blipFill>
        <p:spPr bwMode="auto">
          <a:xfrm>
            <a:off x="1524000" y="1600200"/>
            <a:ext cx="2971800" cy="2387600"/>
          </a:xfrm>
          <a:prstGeom prst="rect">
            <a:avLst/>
          </a:prstGeom>
          <a:noFill/>
          <a:ln w="9525">
            <a:noFill/>
            <a:miter lim="800000"/>
            <a:headEnd/>
            <a:tailEnd/>
          </a:ln>
        </p:spPr>
      </p:pic>
      <p:sp>
        <p:nvSpPr>
          <p:cNvPr id="178185" name="AutoShape 8"/>
          <p:cNvSpPr>
            <a:spLocks noChangeArrowheads="1"/>
          </p:cNvSpPr>
          <p:nvPr/>
        </p:nvSpPr>
        <p:spPr bwMode="auto">
          <a:xfrm>
            <a:off x="5486400" y="1143000"/>
            <a:ext cx="1676400" cy="381000"/>
          </a:xfrm>
          <a:prstGeom prst="flowChartAlternateProcess">
            <a:avLst/>
          </a:prstGeom>
          <a:noFill/>
          <a:ln w="9525">
            <a:noFill/>
            <a:miter lim="800000"/>
            <a:headEnd/>
            <a:tailEnd/>
          </a:ln>
        </p:spPr>
        <p:txBody>
          <a:bodyPr wrap="none" anchor="ctr"/>
          <a:lstStyle/>
          <a:p>
            <a:pPr algn="ctr">
              <a:lnSpc>
                <a:spcPct val="87000"/>
              </a:lnSpc>
              <a:buClr>
                <a:schemeClr val="tx2"/>
              </a:buClr>
              <a:buSzPct val="80000"/>
            </a:pPr>
            <a:r>
              <a:rPr lang="en-US" sz="2000" b="1" dirty="0">
                <a:solidFill>
                  <a:schemeClr val="tx1">
                    <a:lumMod val="75000"/>
                  </a:schemeClr>
                </a:solidFill>
              </a:rPr>
              <a:t>With Virtualization</a:t>
            </a:r>
          </a:p>
        </p:txBody>
      </p:sp>
      <p:sp>
        <p:nvSpPr>
          <p:cNvPr id="178186" name="AutoShape 9"/>
          <p:cNvSpPr>
            <a:spLocks noChangeArrowheads="1"/>
          </p:cNvSpPr>
          <p:nvPr/>
        </p:nvSpPr>
        <p:spPr bwMode="auto">
          <a:xfrm>
            <a:off x="2133600" y="1143000"/>
            <a:ext cx="1676400" cy="381000"/>
          </a:xfrm>
          <a:prstGeom prst="flowChartAlternateProcess">
            <a:avLst/>
          </a:prstGeom>
          <a:noFill/>
          <a:ln w="9525">
            <a:noFill/>
            <a:miter lim="800000"/>
            <a:headEnd/>
            <a:tailEnd/>
          </a:ln>
        </p:spPr>
        <p:txBody>
          <a:bodyPr wrap="none" anchor="ctr"/>
          <a:lstStyle/>
          <a:p>
            <a:pPr algn="ctr">
              <a:lnSpc>
                <a:spcPct val="87000"/>
              </a:lnSpc>
              <a:buClr>
                <a:schemeClr val="tx2"/>
              </a:buClr>
              <a:buSzPct val="80000"/>
            </a:pPr>
            <a:r>
              <a:rPr lang="en-US" sz="2000" b="1" dirty="0">
                <a:solidFill>
                  <a:schemeClr val="tx1">
                    <a:lumMod val="75000"/>
                  </a:schemeClr>
                </a:solidFill>
              </a:rPr>
              <a:t>Without Virtualization</a:t>
            </a:r>
          </a:p>
        </p:txBody>
      </p:sp>
      <p:sp>
        <p:nvSpPr>
          <p:cNvPr id="178187" name="Rectangle 10"/>
          <p:cNvSpPr>
            <a:spLocks noGrp="1" noChangeArrowheads="1"/>
          </p:cNvSpPr>
          <p:nvPr>
            <p:ph type="title" idx="4294967295"/>
          </p:nvPr>
        </p:nvSpPr>
        <p:spPr/>
        <p:txBody>
          <a:bodyPr anchor="t"/>
          <a:lstStyle/>
          <a:p>
            <a:r>
              <a:rPr lang="en-US" dirty="0" smtClean="0"/>
              <a:t>Server Virtualization</a:t>
            </a:r>
          </a:p>
        </p:txBody>
      </p:sp>
      <p:sp>
        <p:nvSpPr>
          <p:cNvPr id="178188" name="Rectangle 11"/>
          <p:cNvSpPr>
            <a:spLocks noChangeArrowheads="1"/>
          </p:cNvSpPr>
          <p:nvPr/>
        </p:nvSpPr>
        <p:spPr bwMode="auto">
          <a:xfrm>
            <a:off x="838200" y="4314825"/>
            <a:ext cx="7543800" cy="1938992"/>
          </a:xfrm>
          <a:prstGeom prst="rect">
            <a:avLst/>
          </a:prstGeom>
          <a:noFill/>
          <a:ln w="9525">
            <a:noFill/>
            <a:miter lim="800000"/>
            <a:headEnd/>
            <a:tailEnd/>
          </a:ln>
        </p:spPr>
        <p:txBody>
          <a:bodyPr lIns="0" tIns="0" rIns="0" bIns="0">
            <a:spAutoFit/>
          </a:bodyPr>
          <a:lstStyle/>
          <a:p>
            <a:pPr marL="469900" lvl="1" indent="-177800" eaLnBrk="0" hangingPunct="0">
              <a:lnSpc>
                <a:spcPct val="90000"/>
              </a:lnSpc>
              <a:spcBef>
                <a:spcPct val="40000"/>
              </a:spcBef>
              <a:buClr>
                <a:srgbClr val="33679B"/>
              </a:buClr>
              <a:buFontTx/>
              <a:buChar char="•"/>
            </a:pPr>
            <a:r>
              <a:rPr lang="en-US" sz="1800" dirty="0" smtClean="0">
                <a:solidFill>
                  <a:srgbClr val="33679B"/>
                </a:solidFill>
              </a:rPr>
              <a:t>Hardware virtualization presents </a:t>
            </a:r>
            <a:r>
              <a:rPr lang="en-US" sz="1800" dirty="0">
                <a:solidFill>
                  <a:srgbClr val="33679B"/>
                </a:solidFill>
              </a:rPr>
              <a:t>a complete x86 platform to the virtual machine</a:t>
            </a:r>
          </a:p>
          <a:p>
            <a:pPr marL="469900" lvl="1" indent="-177800" eaLnBrk="0" hangingPunct="0">
              <a:lnSpc>
                <a:spcPct val="90000"/>
              </a:lnSpc>
              <a:spcBef>
                <a:spcPct val="40000"/>
              </a:spcBef>
              <a:buClr>
                <a:srgbClr val="33679B"/>
              </a:buClr>
              <a:buFontTx/>
              <a:buChar char="•"/>
            </a:pPr>
            <a:r>
              <a:rPr lang="en-US" sz="1800" dirty="0">
                <a:solidFill>
                  <a:srgbClr val="33679B"/>
                </a:solidFill>
              </a:rPr>
              <a:t>Allows multiple applications to run in isolation within virtual machines </a:t>
            </a:r>
            <a:br>
              <a:rPr lang="en-US" sz="1800" dirty="0">
                <a:solidFill>
                  <a:srgbClr val="33679B"/>
                </a:solidFill>
              </a:rPr>
            </a:br>
            <a:r>
              <a:rPr lang="en-US" sz="1800" dirty="0">
                <a:solidFill>
                  <a:srgbClr val="33679B"/>
                </a:solidFill>
              </a:rPr>
              <a:t>on the same physical machine</a:t>
            </a:r>
          </a:p>
          <a:p>
            <a:pPr marL="469900" lvl="1" indent="-177800" eaLnBrk="0" hangingPunct="0">
              <a:lnSpc>
                <a:spcPct val="90000"/>
              </a:lnSpc>
              <a:spcBef>
                <a:spcPct val="40000"/>
              </a:spcBef>
              <a:buClr>
                <a:srgbClr val="33679B"/>
              </a:buClr>
              <a:buFontTx/>
              <a:buChar char="•"/>
            </a:pPr>
            <a:r>
              <a:rPr lang="en-US" sz="1800" dirty="0">
                <a:solidFill>
                  <a:srgbClr val="33679B"/>
                </a:solidFill>
              </a:rPr>
              <a:t>Virtualization provides direct access to the hardware resources to give you much greater performance than software emulation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Performance in the Cloud</a:t>
            </a:r>
            <a:endParaRPr lang="en-US" dirty="0"/>
          </a:p>
        </p:txBody>
      </p:sp>
      <p:pic>
        <p:nvPicPr>
          <p:cNvPr id="1026" name="Picture 2" descr="C:\DOCUME~1\simons\LOCALS~1\Temp\vmware-simons\VMwareDnD\21cd701b\Screenshot_5_21_13_11_50_AM.png"/>
          <p:cNvPicPr>
            <a:picLocks noChangeAspect="1" noChangeArrowheads="1"/>
          </p:cNvPicPr>
          <p:nvPr/>
        </p:nvPicPr>
        <p:blipFill>
          <a:blip r:embed="rId2" cstate="print"/>
          <a:srcRect/>
          <a:stretch>
            <a:fillRect/>
          </a:stretch>
        </p:blipFill>
        <p:spPr bwMode="auto">
          <a:xfrm>
            <a:off x="2483298" y="946804"/>
            <a:ext cx="3929378" cy="4671362"/>
          </a:xfrm>
          <a:prstGeom prst="rect">
            <a:avLst/>
          </a:prstGeom>
          <a:noFill/>
        </p:spPr>
      </p:pic>
      <p:sp>
        <p:nvSpPr>
          <p:cNvPr id="4" name="TextBox 3"/>
          <p:cNvSpPr txBox="1"/>
          <p:nvPr/>
        </p:nvSpPr>
        <p:spPr>
          <a:xfrm>
            <a:off x="558140" y="5842659"/>
            <a:ext cx="8003969" cy="307777"/>
          </a:xfrm>
          <a:prstGeom prst="rect">
            <a:avLst/>
          </a:prstGeom>
          <a:solidFill>
            <a:schemeClr val="accent1"/>
          </a:solidFill>
        </p:spPr>
        <p:txBody>
          <a:bodyPr wrap="square" rtlCol="0">
            <a:spAutoFit/>
          </a:bodyPr>
          <a:lstStyle/>
          <a:p>
            <a:pPr algn="l"/>
            <a:r>
              <a:rPr lang="en-US" sz="1400" dirty="0" smtClean="0">
                <a:solidFill>
                  <a:schemeClr val="bg1"/>
                </a:solidFill>
                <a:latin typeface="+mn-lt"/>
                <a:ea typeface="+mn-ea"/>
              </a:rPr>
              <a:t>http://science.energy.gov/~/media/ascr/pdf/program-documents/docs/Magellan_final_report.pdf</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Biosequence</a:t>
            </a:r>
            <a:r>
              <a:rPr lang="en-US" dirty="0" smtClean="0"/>
              <a:t> Analysis: BLAST</a:t>
            </a:r>
            <a:endParaRPr lang="en-US" dirty="0"/>
          </a:p>
        </p:txBody>
      </p:sp>
      <p:pic>
        <p:nvPicPr>
          <p:cNvPr id="1026" name="Picture 2" descr="C:\DOCUME~1\simons\LOCALS~1\Temp\vmware-simons\VMwareDnD\e41975c3\paullu.vmware.final.pdf.png"/>
          <p:cNvPicPr>
            <a:picLocks noChangeAspect="1" noChangeArrowheads="1"/>
          </p:cNvPicPr>
          <p:nvPr/>
        </p:nvPicPr>
        <p:blipFill>
          <a:blip r:embed="rId2" cstate="print"/>
          <a:srcRect/>
          <a:stretch>
            <a:fillRect/>
          </a:stretch>
        </p:blipFill>
        <p:spPr bwMode="auto">
          <a:xfrm>
            <a:off x="1290637" y="1481137"/>
            <a:ext cx="6562725" cy="3895725"/>
          </a:xfrm>
          <a:prstGeom prst="rect">
            <a:avLst/>
          </a:prstGeom>
          <a:noFill/>
        </p:spPr>
      </p:pic>
      <p:sp>
        <p:nvSpPr>
          <p:cNvPr id="5" name="TextBox 4"/>
          <p:cNvSpPr txBox="1"/>
          <p:nvPr/>
        </p:nvSpPr>
        <p:spPr>
          <a:xfrm>
            <a:off x="385764" y="5586421"/>
            <a:ext cx="8543924" cy="523220"/>
          </a:xfrm>
          <a:prstGeom prst="rect">
            <a:avLst/>
          </a:prstGeom>
          <a:solidFill>
            <a:schemeClr val="accent1"/>
          </a:solidFill>
        </p:spPr>
        <p:txBody>
          <a:bodyPr wrap="square" rtlCol="0">
            <a:spAutoFit/>
          </a:bodyPr>
          <a:lstStyle/>
          <a:p>
            <a:pPr algn="l"/>
            <a:r>
              <a:rPr lang="en-US" sz="1400" dirty="0" smtClean="0">
                <a:solidFill>
                  <a:schemeClr val="bg1"/>
                </a:solidFill>
              </a:rPr>
              <a:t>C. </a:t>
            </a:r>
            <a:r>
              <a:rPr lang="en-US" sz="1400" dirty="0" err="1" smtClean="0">
                <a:solidFill>
                  <a:schemeClr val="bg1"/>
                </a:solidFill>
              </a:rPr>
              <a:t>Macdonell</a:t>
            </a:r>
            <a:r>
              <a:rPr lang="en-US" sz="1400" dirty="0" smtClean="0">
                <a:solidFill>
                  <a:schemeClr val="bg1"/>
                </a:solidFill>
              </a:rPr>
              <a:t> and P. Lu, "Pragmatics of Virtual Machines for High-Performance Computing: A Quantitative Study of Basic Overheads, " in Proc. of the High </a:t>
            </a:r>
            <a:r>
              <a:rPr lang="en-US" sz="1400" dirty="0" err="1" smtClean="0">
                <a:solidFill>
                  <a:schemeClr val="bg1"/>
                </a:solidFill>
              </a:rPr>
              <a:t>Perf</a:t>
            </a:r>
            <a:r>
              <a:rPr lang="en-US" sz="1400" dirty="0" smtClean="0">
                <a:solidFill>
                  <a:schemeClr val="bg1"/>
                </a:solidFill>
              </a:rPr>
              <a:t>. Computing &amp; Simulation Conf., 2007. </a:t>
            </a:r>
            <a:endParaRPr lang="en-US" sz="1400" dirty="0" smtClean="0">
              <a:solidFill>
                <a:schemeClr val="bg1"/>
              </a:solidFill>
              <a:latin typeface="+mn-lt"/>
              <a:ea typeface="+mn-ea"/>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Biosequence</a:t>
            </a:r>
            <a:r>
              <a:rPr lang="en-US" dirty="0" smtClean="0"/>
              <a:t> Analysis: </a:t>
            </a:r>
            <a:r>
              <a:rPr lang="en-US" dirty="0" err="1" smtClean="0"/>
              <a:t>HMMer</a:t>
            </a:r>
            <a:endParaRPr lang="en-US" dirty="0"/>
          </a:p>
        </p:txBody>
      </p:sp>
      <p:pic>
        <p:nvPicPr>
          <p:cNvPr id="2050" name="Picture 2" descr="C:\DOCUME~1\simons\LOCALS~1\Temp\vmware-simons\VMwareDnD\3a6c5cd9\paullu.vmware.final.pdf-1.png"/>
          <p:cNvPicPr>
            <a:picLocks noChangeAspect="1" noChangeArrowheads="1"/>
          </p:cNvPicPr>
          <p:nvPr/>
        </p:nvPicPr>
        <p:blipFill>
          <a:blip r:embed="rId2" cstate="print"/>
          <a:srcRect/>
          <a:stretch>
            <a:fillRect/>
          </a:stretch>
        </p:blipFill>
        <p:spPr bwMode="auto">
          <a:xfrm>
            <a:off x="1390649" y="1562100"/>
            <a:ext cx="6677025" cy="401955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0629e58c-6680-4877-8502-a58f2d57cd4f">Templates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15B8BDE3DB4F4C923A9638BD74263B" ma:contentTypeVersion="1" ma:contentTypeDescription="Create a new document." ma:contentTypeScope="" ma:versionID="f182f9cfe6ccb7282f6d3bd7e030f7bb">
  <xsd:schema xmlns:xsd="http://www.w3.org/2001/XMLSchema" xmlns:p="http://schemas.microsoft.com/office/2006/metadata/properties" xmlns:ns2="0629e58c-6680-4877-8502-a58f2d57cd4f" targetNamespace="http://schemas.microsoft.com/office/2006/metadata/properties" ma:root="true" ma:fieldsID="7b05dd67d8017e4752df294feaed3653" ns2:_="">
    <xsd:import namespace="0629e58c-6680-4877-8502-a58f2d57cd4f"/>
    <xsd:element name="properties">
      <xsd:complexType>
        <xsd:sequence>
          <xsd:element name="documentManagement">
            <xsd:complexType>
              <xsd:all>
                <xsd:element ref="ns2:Category" minOccurs="0"/>
              </xsd:all>
            </xsd:complexType>
          </xsd:element>
        </xsd:sequence>
      </xsd:complexType>
    </xsd:element>
  </xsd:schema>
  <xsd:schema xmlns:xsd="http://www.w3.org/2001/XMLSchema" xmlns:dms="http://schemas.microsoft.com/office/2006/documentManagement/types" targetNamespace="0629e58c-6680-4877-8502-a58f2d57cd4f" elementFormDefault="qualified">
    <xsd:import namespace="http://schemas.microsoft.com/office/2006/documentManagement/types"/>
    <xsd:element name="Category" ma:index="8" nillable="true" ma:displayName="Category" ma:default="Select One" ma:format="Dropdown" ma:internalName="Category">
      <xsd:simpleType>
        <xsd:restriction base="dms:Choice">
          <xsd:enumeration value="Select One"/>
          <xsd:enumeration value="Brand Assets"/>
          <xsd:enumeration value="Collateral"/>
          <xsd:enumeration value="Messaging"/>
          <xsd:enumeration value="Templates"/>
          <xsd:enumeration value="Guidelines/Polici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54D51A-81E9-4C25-8B8B-79003C3E67E9}">
  <ds:schemaRefs>
    <ds:schemaRef ds:uri="http://purl.org/dc/elements/1.1/"/>
    <ds:schemaRef ds:uri="http://schemas.microsoft.com/office/2006/documentManagement/types"/>
    <ds:schemaRef ds:uri="0629e58c-6680-4877-8502-a58f2d57cd4f"/>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C9AAC75-0805-472F-A968-A90A08E7A0CB}">
  <ds:schemaRefs>
    <ds:schemaRef ds:uri="http://schemas.microsoft.com/sharepoint/v3/contenttype/forms"/>
  </ds:schemaRefs>
</ds:datastoreItem>
</file>

<file path=customXml/itemProps3.xml><?xml version="1.0" encoding="utf-8"?>
<ds:datastoreItem xmlns:ds="http://schemas.openxmlformats.org/officeDocument/2006/customXml" ds:itemID="{361E7278-42C2-4EDA-ACEE-EAA794BFA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29e58c-6680-4877-8502-a58f2d57cd4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VMware_template_091002</Template>
  <TotalTime>179264</TotalTime>
  <Words>2217</Words>
  <Application>Microsoft Office PowerPoint</Application>
  <PresentationFormat>On-screen Show (4:3)</PresentationFormat>
  <Paragraphs>591</Paragraphs>
  <Slides>51</Slides>
  <Notes>13</Notes>
  <HiddenSlides>0</HiddenSlides>
  <MMClips>0</MMClips>
  <ScaleCrop>false</ScaleCrop>
  <HeadingPairs>
    <vt:vector size="6" baseType="variant">
      <vt:variant>
        <vt:lpstr>Theme</vt:lpstr>
      </vt:variant>
      <vt:variant>
        <vt:i4>2</vt:i4>
      </vt:variant>
      <vt:variant>
        <vt:lpstr>Slide Titles</vt:lpstr>
      </vt:variant>
      <vt:variant>
        <vt:i4>51</vt:i4>
      </vt:variant>
      <vt:variant>
        <vt:lpstr>Custom Shows</vt:lpstr>
      </vt:variant>
      <vt:variant>
        <vt:i4>2</vt:i4>
      </vt:variant>
    </vt:vector>
  </HeadingPairs>
  <TitlesOfParts>
    <vt:vector size="55" baseType="lpstr">
      <vt:lpstr>VMware Confidential</vt:lpstr>
      <vt:lpstr>VMware Non-Confidential</vt:lpstr>
      <vt:lpstr>HPC Cloud Bad; HPC in the Cloud Good</vt:lpstr>
      <vt:lpstr>Post-Beowulf Status Quo</vt:lpstr>
      <vt:lpstr>Closer to True Scale</vt:lpstr>
      <vt:lpstr>Converging Landscape</vt:lpstr>
      <vt:lpstr>Agenda</vt:lpstr>
      <vt:lpstr>Server Virtualization</vt:lpstr>
      <vt:lpstr>HPC Performance in the Cloud</vt:lpstr>
      <vt:lpstr>Biosequence Analysis: BLAST</vt:lpstr>
      <vt:lpstr>Biosequence Analysis: HMMer</vt:lpstr>
      <vt:lpstr>Molecular Dynamics: GROMACS</vt:lpstr>
      <vt:lpstr>EDA Workload Example</vt:lpstr>
      <vt:lpstr>Memory Virtualization</vt:lpstr>
      <vt:lpstr>vNUMA</vt:lpstr>
      <vt:lpstr>vNUMA Performance Study</vt:lpstr>
      <vt:lpstr>Compute: GPGPU Experiment</vt:lpstr>
      <vt:lpstr>MapReduce Architecture</vt:lpstr>
      <vt:lpstr>vHadoop Approaches</vt:lpstr>
      <vt:lpstr>vHadoop Benchmarking Collaboration with AMAX</vt:lpstr>
      <vt:lpstr>Benchmarks</vt:lpstr>
      <vt:lpstr>Ratio to Native, Lower is Better</vt:lpstr>
      <vt:lpstr>Kernel Bypass Model</vt:lpstr>
      <vt:lpstr>Virtual Infrastructure RDMA</vt:lpstr>
      <vt:lpstr>vMotion/RDMA Performance</vt:lpstr>
      <vt:lpstr>Guest OS RDMA</vt:lpstr>
      <vt:lpstr>SR-IOV VirtualFunction VM DirectPath I/O</vt:lpstr>
      <vt:lpstr>Paravirtual RDMA HCA (vRDMA) offered to VM</vt:lpstr>
      <vt:lpstr>InfiniBand Bandwidth with VM DirectPath I/O</vt:lpstr>
      <vt:lpstr>Latency with VM DirectPath I/O (RDMA Read, Polling)</vt:lpstr>
      <vt:lpstr>Latency with VM DirectPath I/O (Send/Receive, Polling)</vt:lpstr>
      <vt:lpstr>Intel 2009 Experiments</vt:lpstr>
      <vt:lpstr>HPCC Virtual to Native Run-time Ratios (Lower is Better)</vt:lpstr>
      <vt:lpstr>Point-to-point Message Size Distribution: STAR-CD</vt:lpstr>
      <vt:lpstr>Collective Message Size Distribution: STAR-CD</vt:lpstr>
      <vt:lpstr>STAR-CD Virtual to Native Run-time Ratios (Lower is Better)</vt:lpstr>
      <vt:lpstr>Software Defined Networking (SDN) Enables Network Virtualization</vt:lpstr>
      <vt:lpstr>Data Center Networks – Traffic Trends</vt:lpstr>
      <vt:lpstr>Data Center Networks – the Trend to Fabrics</vt:lpstr>
      <vt:lpstr>Network Virtualization and RDMA</vt:lpstr>
      <vt:lpstr>Secure Private Cloud for HPC</vt:lpstr>
      <vt:lpstr>Massive Consolidation</vt:lpstr>
      <vt:lpstr>Run Any Software Stacks</vt:lpstr>
      <vt:lpstr>Separate workloads</vt:lpstr>
      <vt:lpstr>Live Virtual Machine Migration (vMotion)</vt:lpstr>
      <vt:lpstr>Use Resources More Efficiently</vt:lpstr>
      <vt:lpstr>Workload Agility</vt:lpstr>
      <vt:lpstr>Multi-tenancy with resource guarantees</vt:lpstr>
      <vt:lpstr>Protect Applications from Hardware Failures</vt:lpstr>
      <vt:lpstr>Protect Applications from Hardware Failures</vt:lpstr>
      <vt:lpstr>Unification of IT Infrastructure</vt:lpstr>
      <vt:lpstr>HPC in the (Mainstream) Cloud</vt:lpstr>
      <vt:lpstr>Summary</vt:lpstr>
      <vt:lpstr>Animated</vt:lpstr>
      <vt:lpstr>Static</vt:lpstr>
    </vt:vector>
  </TitlesOfParts>
  <Compa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Josh Simons</cp:lastModifiedBy>
  <cp:revision>2568</cp:revision>
  <dcterms:created xsi:type="dcterms:W3CDTF">2011-08-15T12:28:40Z</dcterms:created>
  <dcterms:modified xsi:type="dcterms:W3CDTF">2013-05-26T14:43:54Z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0x010100A015B8BDE3DB4F4C923A9638BD74263B</vt:lpwstr>
  </property>
</Properties>
</file>